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rchivo Light"/>
      <p:regular r:id="rId44"/>
      <p:bold r:id="rId45"/>
      <p:italic r:id="rId46"/>
      <p:boldItalic r:id="rId47"/>
    </p:embeddedFont>
    <p:embeddedFont>
      <p:font typeface="Roboto Black"/>
      <p:bold r:id="rId48"/>
      <p:boldItalic r:id="rId49"/>
    </p:embeddedFont>
    <p:embeddedFont>
      <p:font typeface="Proxima Nova"/>
      <p:regular r:id="rId50"/>
      <p:bold r:id="rId51"/>
      <p:italic r:id="rId52"/>
      <p:boldItalic r:id="rId53"/>
    </p:embeddedFont>
    <p:embeddedFont>
      <p:font typeface="Archivo ExtraBold"/>
      <p:bold r:id="rId54"/>
      <p:boldItalic r:id="rId55"/>
    </p:embeddedFont>
    <p:embeddedFont>
      <p:font typeface="Archivo Medium"/>
      <p:regular r:id="rId56"/>
      <p:bold r:id="rId57"/>
      <p:italic r:id="rId58"/>
      <p:boldItalic r:id="rId59"/>
    </p:embeddedFont>
    <p:embeddedFont>
      <p:font typeface="Archivo Black"/>
      <p:bold r:id="rId60"/>
      <p:boldItalic r:id="rId61"/>
    </p:embeddedFont>
    <p:embeddedFont>
      <p:font typeface="Archivo"/>
      <p:regular r:id="rId62"/>
      <p:bold r:id="rId63"/>
      <p:italic r:id="rId64"/>
      <p:boldItalic r:id="rId65"/>
    </p:embeddedFont>
    <p:embeddedFont>
      <p:font typeface="Archivo SemiBold"/>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A56EE0-D2DD-4332-AA23-47EC3750BDC3}">
  <a:tblStyle styleId="{C6A56EE0-D2DD-4332-AA23-47EC3750BD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rchivoLight-regular.fntdata"/><Relationship Id="rId43" Type="http://schemas.openxmlformats.org/officeDocument/2006/relationships/slide" Target="slides/slide37.xml"/><Relationship Id="rId46" Type="http://schemas.openxmlformats.org/officeDocument/2006/relationships/font" Target="fonts/ArchivoLight-italic.fntdata"/><Relationship Id="rId45" Type="http://schemas.openxmlformats.org/officeDocument/2006/relationships/font" Target="fonts/Archivo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lack-bold.fntdata"/><Relationship Id="rId47" Type="http://schemas.openxmlformats.org/officeDocument/2006/relationships/font" Target="fonts/ArchivoLight-boldItalic.fntdata"/><Relationship Id="rId49" Type="http://schemas.openxmlformats.org/officeDocument/2006/relationships/font" Target="fonts/Roboto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rchivo-regular.fntdata"/><Relationship Id="rId61" Type="http://schemas.openxmlformats.org/officeDocument/2006/relationships/font" Target="fonts/ArchivoBlack-boldItalic.fntdata"/><Relationship Id="rId20" Type="http://schemas.openxmlformats.org/officeDocument/2006/relationships/slide" Target="slides/slide14.xml"/><Relationship Id="rId64" Type="http://schemas.openxmlformats.org/officeDocument/2006/relationships/font" Target="fonts/Archivo-italic.fntdata"/><Relationship Id="rId63" Type="http://schemas.openxmlformats.org/officeDocument/2006/relationships/font" Target="fonts/Archivo-bold.fntdata"/><Relationship Id="rId22" Type="http://schemas.openxmlformats.org/officeDocument/2006/relationships/slide" Target="slides/slide16.xml"/><Relationship Id="rId66" Type="http://schemas.openxmlformats.org/officeDocument/2006/relationships/font" Target="fonts/ArchivoSemiBold-regular.fntdata"/><Relationship Id="rId21" Type="http://schemas.openxmlformats.org/officeDocument/2006/relationships/slide" Target="slides/slide15.xml"/><Relationship Id="rId65" Type="http://schemas.openxmlformats.org/officeDocument/2006/relationships/font" Target="fonts/Archivo-boldItalic.fntdata"/><Relationship Id="rId24" Type="http://schemas.openxmlformats.org/officeDocument/2006/relationships/slide" Target="slides/slide18.xml"/><Relationship Id="rId68" Type="http://schemas.openxmlformats.org/officeDocument/2006/relationships/font" Target="fonts/ArchivoSemiBold-italic.fntdata"/><Relationship Id="rId23" Type="http://schemas.openxmlformats.org/officeDocument/2006/relationships/slide" Target="slides/slide17.xml"/><Relationship Id="rId67" Type="http://schemas.openxmlformats.org/officeDocument/2006/relationships/font" Target="fonts/ArchivoSemiBold-bold.fntdata"/><Relationship Id="rId60" Type="http://schemas.openxmlformats.org/officeDocument/2006/relationships/font" Target="fonts/ArchivoBlack-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rchivo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ArchivoExtraBold-boldItalic.fntdata"/><Relationship Id="rId10" Type="http://schemas.openxmlformats.org/officeDocument/2006/relationships/slide" Target="slides/slide4.xml"/><Relationship Id="rId54" Type="http://schemas.openxmlformats.org/officeDocument/2006/relationships/font" Target="fonts/ArchivoExtraBold-bold.fntdata"/><Relationship Id="rId13" Type="http://schemas.openxmlformats.org/officeDocument/2006/relationships/slide" Target="slides/slide7.xml"/><Relationship Id="rId57" Type="http://schemas.openxmlformats.org/officeDocument/2006/relationships/font" Target="fonts/ArchivoMedium-bold.fntdata"/><Relationship Id="rId12" Type="http://schemas.openxmlformats.org/officeDocument/2006/relationships/slide" Target="slides/slide6.xml"/><Relationship Id="rId56" Type="http://schemas.openxmlformats.org/officeDocument/2006/relationships/font" Target="fonts/ArchivoMedium-regular.fntdata"/><Relationship Id="rId15" Type="http://schemas.openxmlformats.org/officeDocument/2006/relationships/slide" Target="slides/slide9.xml"/><Relationship Id="rId59" Type="http://schemas.openxmlformats.org/officeDocument/2006/relationships/font" Target="fonts/ArchivoMedium-boldItalic.fntdata"/><Relationship Id="rId14" Type="http://schemas.openxmlformats.org/officeDocument/2006/relationships/slide" Target="slides/slide8.xml"/><Relationship Id="rId58" Type="http://schemas.openxmlformats.org/officeDocument/2006/relationships/font" Target="fonts/Archiv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a568106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a568106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9c15a64763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9c15a64763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TP</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We’ve been really deliberate about what we’re building and why. This grid highlights CryptoSports against the </a:t>
            </a:r>
            <a:r>
              <a:rPr lang="en"/>
              <a:t>competition</a:t>
            </a:r>
            <a:r>
              <a:rPr lang="en"/>
              <a:t>. Sorare, Reignmakers and Fifa Ultimate, </a:t>
            </a:r>
            <a:r>
              <a:rPr lang="en">
                <a:solidFill>
                  <a:schemeClr val="dk1"/>
                </a:solidFill>
              </a:rPr>
              <a:t>a card based video game NOT on the blockchain that does 1.62 billion/year.</a:t>
            </a:r>
            <a:endParaRPr/>
          </a:p>
          <a:p>
            <a:pPr indent="0" lvl="0" marL="0" rtl="0" algn="l">
              <a:spcBef>
                <a:spcPts val="0"/>
              </a:spcBef>
              <a:spcAft>
                <a:spcPts val="0"/>
              </a:spcAft>
              <a:buNone/>
            </a:pPr>
            <a:br>
              <a:rPr lang="en"/>
            </a:br>
            <a:r>
              <a:rPr lang="en"/>
              <a:t>- We’re targeting a broader mass market audience, that’s more similar to Fifa Ultimate. They love sports but are not the whale’s or hard core sports sharps – we’re calling them gambling curious.</a:t>
            </a:r>
            <a:endParaRPr/>
          </a:p>
          <a:p>
            <a:pPr indent="0" lvl="0" marL="0" rtl="0" algn="l">
              <a:spcBef>
                <a:spcPts val="0"/>
              </a:spcBef>
              <a:spcAft>
                <a:spcPts val="0"/>
              </a:spcAft>
              <a:buClr>
                <a:schemeClr val="dk1"/>
              </a:buClr>
              <a:buSzPts val="1100"/>
              <a:buFont typeface="Arial"/>
              <a:buNone/>
            </a:pPr>
            <a:r>
              <a:rPr lang="en">
                <a:solidFill>
                  <a:schemeClr val="dk1"/>
                </a:solidFill>
              </a:rPr>
              <a:t>- and we’re pricing our players so that it’s more affordable for the average person, and spending more similarly matches mobile games and CCGs (collectible card games)</a:t>
            </a:r>
            <a:endParaRPr/>
          </a:p>
          <a:p>
            <a:pPr indent="0" lvl="0" marL="0" rtl="0" algn="l">
              <a:spcBef>
                <a:spcPts val="0"/>
              </a:spcBef>
              <a:spcAft>
                <a:spcPts val="0"/>
              </a:spcAft>
              <a:buNone/>
            </a:pPr>
            <a:r>
              <a:rPr lang="en"/>
              <a:t>- Our artwork is </a:t>
            </a:r>
            <a:r>
              <a:rPr lang="en"/>
              <a:t>intentionally</a:t>
            </a:r>
            <a:r>
              <a:rPr lang="en"/>
              <a:t> more fun and reminiscent of CCGs.</a:t>
            </a:r>
            <a:br>
              <a:rPr lang="en"/>
            </a:br>
            <a:r>
              <a:rPr lang="en"/>
              <a:t>- We’re </a:t>
            </a:r>
            <a:r>
              <a:rPr lang="en"/>
              <a:t>innovating</a:t>
            </a:r>
            <a:r>
              <a:rPr lang="en"/>
              <a:t> on the space by adding metaverse games for additional uses for the cards with a focus on collecting, sports knowledge and community/sharing on social media. </a:t>
            </a:r>
            <a:r>
              <a:rPr lang="en"/>
              <a:t>Gridiron</a:t>
            </a:r>
            <a:r>
              <a:rPr lang="en"/>
              <a:t> puzzle &amp; draftmode top priorities</a:t>
            </a:r>
            <a:br>
              <a:rPr lang="en"/>
            </a:br>
            <a:br>
              <a:rPr lang="en"/>
            </a:br>
            <a:br>
              <a:rPr lang="en"/>
            </a:br>
            <a:r>
              <a:rPr lang="en"/>
              <a:t>- Doing these things significantly lowers our regulatory requirements and allows us to move with higher velocity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98af7a30b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98af7a30b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MIKE</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Quickly let’s recap on what we’ve built and what </a:t>
            </a:r>
            <a:r>
              <a:rPr lang="en"/>
              <a:t>exists</a:t>
            </a:r>
            <a:r>
              <a:rPr lang="en"/>
              <a:t> today.</a:t>
            </a:r>
            <a:br>
              <a:rPr lang="en"/>
            </a:br>
            <a:br>
              <a:rPr lang="en"/>
            </a:br>
            <a:r>
              <a:rPr lang="en"/>
              <a:t>The web3 daily fantasy platform that allows users to acquire, collect and play in contests, has leveraged colorful and captivating AI art, and is built on the Matic blockchain to verify all market transaction.</a:t>
            </a:r>
            <a:br>
              <a:rPr lang="en"/>
            </a:br>
            <a:endParaRPr/>
          </a:p>
          <a:p>
            <a:pPr indent="0" lvl="0" marL="0" rtl="0" algn="l">
              <a:spcBef>
                <a:spcPts val="0"/>
              </a:spcBef>
              <a:spcAft>
                <a:spcPts val="0"/>
              </a:spcAft>
              <a:buNone/>
            </a:pPr>
            <a:r>
              <a:rPr lang="en"/>
              <a:t>Key points– </a:t>
            </a:r>
            <a:br>
              <a:rPr lang="en"/>
            </a:br>
            <a:r>
              <a:rPr lang="en">
                <a:solidFill>
                  <a:schemeClr val="dk1"/>
                </a:solidFill>
              </a:rPr>
              <a:t>Web3 integrated daily fantasy platform built on the polygon chain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Smooth and hassle free web3 experience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Seamless onboarding, custom account abstraction with custodial wallet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Gasless transaction so users have frictionless blockchain experience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Active discord with discord marketplace bots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Integrated scoring and API from sportsdata.io, including injury reports, and dynamic scheduling and rating</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Validity of web3 with version 1 of the p2p marketplace with history of all transactions from users wallet remain on chain and able to be viewed on all permissionless marketplaces (i.e. opensea, blur) - reinforcing ownership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8cbd923b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8cbd923b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a:t>
            </a:r>
            <a:br>
              <a:rPr lang="en"/>
            </a:br>
            <a:br>
              <a:rPr lang="en"/>
            </a:br>
            <a:r>
              <a:rPr lang="en"/>
              <a:t>We’ve make significant accomplishments at velocity while running lean.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been around 12 months from today we started. The first 350k allowed us to:</a:t>
            </a:r>
            <a:br>
              <a:rPr lang="en"/>
            </a:br>
            <a:br>
              <a:rPr lang="en"/>
            </a:br>
            <a:r>
              <a:rPr lang="en"/>
              <a:t>- design and build the NBA MVP</a:t>
            </a:r>
            <a:endParaRPr/>
          </a:p>
          <a:p>
            <a:pPr indent="-298450" lvl="0" marL="457200" rtl="0" algn="l">
              <a:spcBef>
                <a:spcPts val="0"/>
              </a:spcBef>
              <a:spcAft>
                <a:spcPts val="0"/>
              </a:spcAft>
              <a:buSzPts val="1100"/>
              <a:buChar char="-"/>
            </a:pPr>
            <a:r>
              <a:rPr lang="en"/>
              <a:t>Onboard the first 100 users</a:t>
            </a:r>
            <a:endParaRPr/>
          </a:p>
          <a:p>
            <a:pPr indent="-298450" lvl="0" marL="457200" rtl="0" algn="l">
              <a:spcBef>
                <a:spcPts val="0"/>
              </a:spcBef>
              <a:spcAft>
                <a:spcPts val="0"/>
              </a:spcAft>
              <a:buSzPts val="1100"/>
              <a:buChar char="-"/>
            </a:pPr>
            <a:r>
              <a:rPr lang="en"/>
              <a:t>Take in feedback and architecture a detailed strategy for NFL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Have players who were PAID, and they stuck around and </a:t>
            </a:r>
            <a:r>
              <a:rPr lang="en"/>
              <a:t>played</a:t>
            </a:r>
            <a:r>
              <a:rPr lang="en"/>
              <a:t> for the fun of it and the prizes this time around.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round of funding allowed us to</a:t>
            </a:r>
            <a:endParaRPr/>
          </a:p>
          <a:p>
            <a:pPr indent="-298450" lvl="0" marL="457200" rtl="0" algn="l">
              <a:spcBef>
                <a:spcPts val="0"/>
              </a:spcBef>
              <a:spcAft>
                <a:spcPts val="0"/>
              </a:spcAft>
              <a:buSzPts val="1100"/>
              <a:buChar char="-"/>
            </a:pPr>
            <a:r>
              <a:rPr lang="en"/>
              <a:t>Build the NFL scoring engine with new art</a:t>
            </a:r>
            <a:endParaRPr/>
          </a:p>
          <a:p>
            <a:pPr indent="-298450" lvl="0" marL="457200" rtl="0" algn="l">
              <a:spcBef>
                <a:spcPts val="0"/>
              </a:spcBef>
              <a:spcAft>
                <a:spcPts val="0"/>
              </a:spcAft>
              <a:buSzPts val="1100"/>
              <a:buChar char="-"/>
            </a:pPr>
            <a:r>
              <a:rPr lang="en"/>
              <a:t>Move to booster pack model</a:t>
            </a:r>
            <a:endParaRPr/>
          </a:p>
          <a:p>
            <a:pPr indent="-298450" lvl="0" marL="457200" rtl="0" algn="l">
              <a:spcBef>
                <a:spcPts val="0"/>
              </a:spcBef>
              <a:spcAft>
                <a:spcPts val="0"/>
              </a:spcAft>
              <a:buSzPts val="1100"/>
              <a:buChar char="-"/>
            </a:pPr>
            <a:r>
              <a:rPr lang="en"/>
              <a:t>Launch for the first day of the NFL season</a:t>
            </a:r>
            <a:endParaRPr/>
          </a:p>
          <a:p>
            <a:pPr indent="-298450" lvl="0" marL="457200" rtl="0" algn="l">
              <a:spcBef>
                <a:spcPts val="0"/>
              </a:spcBef>
              <a:spcAft>
                <a:spcPts val="0"/>
              </a:spcAft>
              <a:buSzPts val="1100"/>
              <a:buChar char="-"/>
            </a:pPr>
            <a:r>
              <a:rPr lang="en"/>
              <a:t>Grow to 214 users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today we have a clear pathway to become a revenue generating business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98af7a30b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98af7a30b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I got the world record for the Daily Streak. 48 days of perfection.”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98af7a30b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98af7a30b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1b3f11d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1b3f11d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a0de5b39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9a0de5b39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 have a hyper engaged community that we manage in discord and we have a community manager that interacts with them daily.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organized them in discord so that specific channels </a:t>
            </a:r>
            <a:r>
              <a:rPr lang="en"/>
              <a:t>delineate</a:t>
            </a:r>
            <a:r>
              <a:rPr lang="en"/>
              <a:t> topics.</a:t>
            </a:r>
            <a:br>
              <a:rPr lang="en"/>
            </a:br>
            <a:endParaRPr/>
          </a:p>
          <a:p>
            <a:pPr indent="0" lvl="0" marL="0" rtl="0" algn="l">
              <a:spcBef>
                <a:spcPts val="0"/>
              </a:spcBef>
              <a:spcAft>
                <a:spcPts val="0"/>
              </a:spcAft>
              <a:buNone/>
            </a:pPr>
            <a:r>
              <a:rPr lang="en"/>
              <a:t>They use it to:</a:t>
            </a:r>
            <a:endParaRPr/>
          </a:p>
          <a:p>
            <a:pPr indent="-298450" lvl="0" marL="457200" rtl="0" algn="l">
              <a:spcBef>
                <a:spcPts val="0"/>
              </a:spcBef>
              <a:spcAft>
                <a:spcPts val="0"/>
              </a:spcAft>
              <a:buSzPts val="1100"/>
              <a:buChar char="-"/>
            </a:pPr>
            <a:r>
              <a:rPr lang="en"/>
              <a:t>watch football games together</a:t>
            </a:r>
            <a:endParaRPr/>
          </a:p>
          <a:p>
            <a:pPr indent="-298450" lvl="0" marL="457200" rtl="0" algn="l">
              <a:spcBef>
                <a:spcPts val="0"/>
              </a:spcBef>
              <a:spcAft>
                <a:spcPts val="0"/>
              </a:spcAft>
              <a:buSzPts val="1100"/>
              <a:buChar char="-"/>
            </a:pPr>
            <a:r>
              <a:rPr lang="en"/>
              <a:t>Talk about trading players with each</a:t>
            </a:r>
            <a:endParaRPr/>
          </a:p>
          <a:p>
            <a:pPr indent="-298450" lvl="0" marL="457200" rtl="0" algn="l">
              <a:spcBef>
                <a:spcPts val="0"/>
              </a:spcBef>
              <a:spcAft>
                <a:spcPts val="0"/>
              </a:spcAft>
              <a:buSzPts val="1100"/>
              <a:buChar char="-"/>
            </a:pPr>
            <a:r>
              <a:rPr lang="en"/>
              <a:t>And provide bug testing, suggestions, ideas and input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98af7a30b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98af7a30b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a:t>
            </a:r>
            <a:br>
              <a:rPr lang="en"/>
            </a:br>
            <a:br>
              <a:rPr lang="en"/>
            </a:br>
            <a:r>
              <a:rPr lang="en"/>
              <a:t>And we’ve done this with 7 passionate team members who have the ability to dive into this full-time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Committing to it for multiple years, once funded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98af7a30b5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98af7a30b5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into the current users and start with the survey showing how they are responding to the experience.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98cbd923b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98cbd923b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Ti</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We’ve pulled some of the key takeaways from the </a:t>
            </a:r>
            <a:r>
              <a:rPr lang="en"/>
              <a:t>survey</a:t>
            </a:r>
            <a:r>
              <a:rPr lang="en"/>
              <a:t> here. This went out to all 215 users and we ended getting about 80 responses. There’s also a link below that you can review in more depth offline.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 over key takeaways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Ultimately we’re seeing that customers are receptive to pay, play and </a:t>
            </a:r>
            <a:r>
              <a:rPr lang="en"/>
              <a:t>recommend</a:t>
            </a:r>
            <a:r>
              <a:rPr lang="en"/>
              <a:t> the game.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8cbd92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8cbd92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9c46253fd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99c46253fd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Ti</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We’ve pulled some quotes and interactions here that we found significant. Two I want to highlight: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DarthRosie: Players interested in finding value and collecting for multiple seasons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Wanting to play multiple sports like NBA</a:t>
            </a: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8cbd923b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98cbd923b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Ti</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Strong negative reactions to a question about the app no longer being accessible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99c46253fd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99c46253fd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Ti</a:t>
            </a:r>
            <a:endParaRPr/>
          </a:p>
          <a:p>
            <a:pPr indent="-298450" lvl="0" marL="457200" rtl="0" algn="l">
              <a:spcBef>
                <a:spcPts val="0"/>
              </a:spcBef>
              <a:spcAft>
                <a:spcPts val="0"/>
              </a:spcAft>
              <a:buSzPts val="1100"/>
              <a:buChar char="-"/>
            </a:pPr>
            <a:r>
              <a:rPr lang="en"/>
              <a:t>Examples of high level feedback that we’ve gathered, logged and often used to enhance the site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99c46253fd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99c46253fd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a:t>
            </a:r>
            <a:endParaRPr/>
          </a:p>
          <a:p>
            <a:pPr indent="-298450" lvl="0" marL="457200" rtl="0" algn="l">
              <a:spcBef>
                <a:spcPts val="0"/>
              </a:spcBef>
              <a:spcAft>
                <a:spcPts val="0"/>
              </a:spcAft>
              <a:buSzPts val="1100"/>
              <a:buChar char="-"/>
            </a:pPr>
            <a:r>
              <a:rPr lang="en"/>
              <a:t>What’s interesting for many is that they really enjoy it and feel like they’re part of the team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98af7a30b5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98af7a30b5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98af7a30b5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98af7a30b5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Mike</a:t>
            </a:r>
            <a:endParaRPr b="1"/>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Customer retention across contests even as we get closer to play offs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Very clear daily use lining up with NFL cadence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Initial mass sale of booster packs at the start as new users are building lineups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Drop of booster packs purchased is due no more new users being on border and most players being unlocked, but we have seen a constant purchasing of single cards in the marketplace. As the season eveloves and players change ratings and standings during the season progresses.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Avg engagement time: 12 min 45 sec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UX Team:</a:t>
            </a:r>
            <a:endParaRPr/>
          </a:p>
          <a:p>
            <a:pPr indent="-298450" lvl="0" marL="457200" rtl="0" algn="l">
              <a:spcBef>
                <a:spcPts val="0"/>
              </a:spcBef>
              <a:spcAft>
                <a:spcPts val="0"/>
              </a:spcAft>
              <a:buSzPts val="1100"/>
              <a:buChar char="-"/>
            </a:pPr>
            <a:r>
              <a:rPr lang="en"/>
              <a:t>Total surveyed- 63,759</a:t>
            </a:r>
            <a:endParaRPr/>
          </a:p>
          <a:p>
            <a:pPr indent="-298450" lvl="0" marL="457200" rtl="0" algn="l">
              <a:spcBef>
                <a:spcPts val="0"/>
              </a:spcBef>
              <a:spcAft>
                <a:spcPts val="0"/>
              </a:spcAft>
              <a:buSzPts val="1100"/>
              <a:buChar char="-"/>
            </a:pPr>
            <a:r>
              <a:rPr lang="en"/>
              <a:t>Actually sent the sign up link - 1631</a:t>
            </a:r>
            <a:endParaRPr/>
          </a:p>
          <a:p>
            <a:pPr indent="-298450" lvl="0" marL="457200" rtl="0" algn="l">
              <a:spcBef>
                <a:spcPts val="0"/>
              </a:spcBef>
              <a:spcAft>
                <a:spcPts val="0"/>
              </a:spcAft>
              <a:buSzPts val="1100"/>
              <a:buChar char="-"/>
            </a:pPr>
            <a:r>
              <a:rPr lang="en"/>
              <a:t>Barrier of entry (sign NDA) that made this number a little lower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99c46253fd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99c46253fd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Mike</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Saw similar action across our beta NBA offering with individual card purchases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Stable contest activity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Large number of cards purchased at the start then a constant purchase of individual cards are the season goes on</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aa568106a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aa568106a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9c15a64763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9c15a64763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Mike</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Goal is to keep users engaged through the season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future plans for collectibles to increase utility and tokinomics that will drive season long engagement with many more contests, and game types that will drive purchases of more booster packs and marketplace participation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Bonuses for larger deposits to obtain credits and bulk purchases of booster packs through draft games and membership perks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estimate that we are going to be able to get $60 per users for the start of the season to acquire the initial collection + 30 to 60 for enhancements based on survey data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98af7a30b5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98af7a30b5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9c46253fd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9c46253fd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9a0de5b39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9a0de5b39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Deep</a:t>
            </a:r>
            <a:br>
              <a:rPr lang="en"/>
            </a:br>
            <a:br>
              <a:rPr lang="en"/>
            </a:br>
            <a:r>
              <a:rPr lang="en"/>
              <a:t>- Get payment online for the start of the 2024 NFL season</a:t>
            </a:r>
            <a:endParaRPr/>
          </a:p>
          <a:p>
            <a:pPr indent="0" lvl="0" marL="0" rtl="0" algn="l">
              <a:spcBef>
                <a:spcPts val="0"/>
              </a:spcBef>
              <a:spcAft>
                <a:spcPts val="0"/>
              </a:spcAft>
              <a:buClr>
                <a:schemeClr val="dk1"/>
              </a:buClr>
              <a:buSzPts val="1100"/>
              <a:buFont typeface="Arial"/>
              <a:buNone/>
            </a:pPr>
            <a:r>
              <a:rPr lang="en"/>
              <a:t>- Securing Licensing </a:t>
            </a:r>
            <a:endParaRPr/>
          </a:p>
          <a:p>
            <a:pPr indent="0" lvl="0" marL="0" rtl="0" algn="l">
              <a:spcBef>
                <a:spcPts val="0"/>
              </a:spcBef>
              <a:spcAft>
                <a:spcPts val="0"/>
              </a:spcAft>
              <a:buClr>
                <a:schemeClr val="dk1"/>
              </a:buClr>
              <a:buSzPts val="1100"/>
              <a:buFont typeface="Arial"/>
              <a:buNone/>
            </a:pPr>
            <a:r>
              <a:rPr lang="en"/>
              <a:t>- Building a fully fledged sports metaverse creating engagement and utility for the collectables through the season as well as allow for nature networking effects that are native to web3 collectables, i.e community building new experiences for each other, through fandom, and open source moder models that have been around in gaming. </a:t>
            </a:r>
            <a:endParaRPr/>
          </a:p>
          <a:p>
            <a:pPr indent="0" lvl="0" marL="0" rtl="0" algn="l">
              <a:spcBef>
                <a:spcPts val="0"/>
              </a:spcBef>
              <a:spcAft>
                <a:spcPts val="0"/>
              </a:spcAft>
              <a:buNone/>
            </a:pPr>
            <a:r>
              <a:rPr lang="en"/>
              <a:t>- Strong partnership with Yahoo to bring this new experience to exciting sports user base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99c46253fd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99c46253fd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Deep</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metaverse game “Gridiron Puzzle” we have built and are planning on sharing with the community next week</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99c46253f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99c46253f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Deep</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are going to focus on the collectibility of each card sets and release multiple versions (rarity tiers) of cards each year and new collections with each season</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a0de5b39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9a0de5b39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9d149aa33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9d149aa33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Mike:</a:t>
            </a:r>
            <a:endParaRPr b="1"/>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Key development milestones we need to hit for the 2024 NFL season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Implement payment for credits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Upgrading Account abstraction for larger scalability and throughput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Version 2 of the marketplace with full bid ask and trade feats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Expanding on the user experiences to other games and daily challenges to offer utility for the cards all season long as well as the off season.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Sports store for credits to be used for prizes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Admin ops portal to better service customers and allowed the hiring of non technical admins to service and support day to day activities on the site.  </a:t>
            </a:r>
            <a:endParaRPr/>
          </a:p>
          <a:p>
            <a:pPr indent="0" lvl="0" marL="0" rtl="0" algn="l">
              <a:spcBef>
                <a:spcPts val="0"/>
              </a:spcBef>
              <a:spcAft>
                <a:spcPts val="0"/>
              </a:spcAft>
              <a:buNone/>
            </a:pPr>
            <a:r>
              <a:rPr lang="en"/>
              <a:t>     - Ready for onboarding and payment during Aug preseason</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Build a mobile app in parallel to the web app - 60% of users are using the app on their mobile phone.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98cbd923b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98cbd923b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9c15a647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9c15a647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443fd67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6443fd67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99c46253fd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99c46253fd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9c46253fd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9c46253fd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9c46253fd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9c46253fd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9c46253fd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9c46253fd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99c46253fd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99c46253fd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Deep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98af7a30b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98af7a30b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hyperlink" Target="http://drive.google.com/file/d/1B01tLpQb6gtd1q7I2_-LE81T-Io1cxme/view" TargetMode="External"/><Relationship Id="rId5" Type="http://schemas.openxmlformats.org/officeDocument/2006/relationships/image" Target="../media/image20.jpg"/><Relationship Id="rId6" Type="http://schemas.openxmlformats.org/officeDocument/2006/relationships/hyperlink" Target="http://drive.google.com/file/d/1Wwl3Hnk0xEslyMrCSiBdXPkma4M4mgUo/view" TargetMode="External"/><Relationship Id="rId7"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drive.google.com/file/d/1eoJ53PsymWdYbNQsk3F6ksQUN47IBke3/view" TargetMode="External"/><Relationship Id="rId5" Type="http://schemas.openxmlformats.org/officeDocument/2006/relationships/image" Target="../media/image19.jpg"/><Relationship Id="rId6" Type="http://schemas.openxmlformats.org/officeDocument/2006/relationships/hyperlink" Target="http://drive.google.com/file/d/1NgerC_-zmv0JVjBE4D9mzh56g_jJK_eL/view" TargetMode="External"/><Relationship Id="rId7"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43.png"/><Relationship Id="rId5" Type="http://schemas.openxmlformats.org/officeDocument/2006/relationships/image" Target="../media/image28.png"/><Relationship Id="rId6" Type="http://schemas.openxmlformats.org/officeDocument/2006/relationships/image" Target="../media/image42.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40.jpg"/><Relationship Id="rId6" Type="http://schemas.openxmlformats.org/officeDocument/2006/relationships/image" Target="../media/image30.jpg"/><Relationship Id="rId7"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5ncqv3do6je.typeform.com/report/YSMIWTym/cc0BYG2O7nV8flU3" TargetMode="External"/><Relationship Id="rId9"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54.png"/><Relationship Id="rId8"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7.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44.jpg"/><Relationship Id="rId8"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45.jpg"/><Relationship Id="rId5" Type="http://schemas.openxmlformats.org/officeDocument/2006/relationships/image" Target="../media/image46.jpg"/><Relationship Id="rId6" Type="http://schemas.openxmlformats.org/officeDocument/2006/relationships/image" Target="../media/image53.jpg"/><Relationship Id="rId7"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65.jpg"/><Relationship Id="rId6" Type="http://schemas.openxmlformats.org/officeDocument/2006/relationships/image" Target="../media/image63.jpg"/><Relationship Id="rId7"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48.jpg"/><Relationship Id="rId5" Type="http://schemas.openxmlformats.org/officeDocument/2006/relationships/image" Target="../media/image49.png"/><Relationship Id="rId6"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67.png"/><Relationship Id="rId5" Type="http://schemas.openxmlformats.org/officeDocument/2006/relationships/image" Target="../media/image55.png"/><Relationship Id="rId6"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hyperlink" Target="http://drive.google.com/file/d/1i_UjhM10HWy93dcG51Iq3LwI26BDzhzp/view" TargetMode="External"/><Relationship Id="rId5" Type="http://schemas.openxmlformats.org/officeDocument/2006/relationships/image" Target="../media/image5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60.jpg"/><Relationship Id="rId6" Type="http://schemas.openxmlformats.org/officeDocument/2006/relationships/image" Target="../media/image62.jpg"/><Relationship Id="rId7" Type="http://schemas.openxmlformats.org/officeDocument/2006/relationships/image" Target="../media/image6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59.png"/><Relationship Id="rId5" Type="http://schemas.openxmlformats.org/officeDocument/2006/relationships/image" Target="../media/image66.png"/><Relationship Id="rId6" Type="http://schemas.openxmlformats.org/officeDocument/2006/relationships/image" Target="../media/image6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76.jpg"/><Relationship Id="rId5" Type="http://schemas.openxmlformats.org/officeDocument/2006/relationships/image" Target="../media/image68.jpg"/><Relationship Id="rId6" Type="http://schemas.openxmlformats.org/officeDocument/2006/relationships/image" Target="../media/image69.jpg"/><Relationship Id="rId7" Type="http://schemas.openxmlformats.org/officeDocument/2006/relationships/image" Target="../media/image75.jpg"/><Relationship Id="rId8" Type="http://schemas.openxmlformats.org/officeDocument/2006/relationships/image" Target="../media/image7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60.jpg"/><Relationship Id="rId6" Type="http://schemas.openxmlformats.org/officeDocument/2006/relationships/image" Target="../media/image62.jpg"/><Relationship Id="rId7" Type="http://schemas.openxmlformats.org/officeDocument/2006/relationships/image" Target="../media/image6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74.jpg"/><Relationship Id="rId5" Type="http://schemas.openxmlformats.org/officeDocument/2006/relationships/image" Target="../media/image78.jpg"/><Relationship Id="rId6" Type="http://schemas.openxmlformats.org/officeDocument/2006/relationships/image" Target="../media/image7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jpg"/><Relationship Id="rId5" Type="http://schemas.openxmlformats.org/officeDocument/2006/relationships/image" Target="../media/image9.png"/><Relationship Id="rId6" Type="http://schemas.openxmlformats.org/officeDocument/2006/relationships/image" Target="../media/image39.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3.jpg"/><Relationship Id="rId6" Type="http://schemas.openxmlformats.org/officeDocument/2006/relationships/image" Target="../media/image21.jpg"/><Relationship Id="rId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3" name="Shape 53"/>
        <p:cNvGrpSpPr/>
        <p:nvPr/>
      </p:nvGrpSpPr>
      <p:grpSpPr>
        <a:xfrm>
          <a:off x="0" y="0"/>
          <a:ext cx="0" cy="0"/>
          <a:chOff x="0" y="0"/>
          <a:chExt cx="0" cy="0"/>
        </a:xfrm>
      </p:grpSpPr>
      <p:sp>
        <p:nvSpPr>
          <p:cNvPr id="54" name="Google Shape;54;p13"/>
          <p:cNvSpPr/>
          <p:nvPr/>
        </p:nvSpPr>
        <p:spPr>
          <a:xfrm>
            <a:off x="0" y="0"/>
            <a:ext cx="39072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rot="179252">
            <a:off x="35950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4614750" y="1749600"/>
            <a:ext cx="3963600" cy="16443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 name="Google Shape;57;p13"/>
          <p:cNvPicPr preferRelativeResize="0"/>
          <p:nvPr/>
        </p:nvPicPr>
        <p:blipFill rotWithShape="1">
          <a:blip r:embed="rId3">
            <a:alphaModFix/>
          </a:blip>
          <a:srcRect b="37648" l="29374" r="29374" t="0"/>
          <a:stretch/>
        </p:blipFill>
        <p:spPr>
          <a:xfrm>
            <a:off x="4958450" y="2064748"/>
            <a:ext cx="570474" cy="406049"/>
          </a:xfrm>
          <a:prstGeom prst="rect">
            <a:avLst/>
          </a:prstGeom>
          <a:noFill/>
          <a:ln>
            <a:noFill/>
          </a:ln>
        </p:spPr>
      </p:pic>
      <p:sp>
        <p:nvSpPr>
          <p:cNvPr id="58" name="Google Shape;58;p13"/>
          <p:cNvSpPr txBox="1"/>
          <p:nvPr>
            <p:ph type="title"/>
          </p:nvPr>
        </p:nvSpPr>
        <p:spPr>
          <a:xfrm>
            <a:off x="5528925" y="1882238"/>
            <a:ext cx="4101000" cy="10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400">
                <a:latin typeface="Roboto Black"/>
                <a:ea typeface="Roboto Black"/>
                <a:cs typeface="Roboto Black"/>
                <a:sym typeface="Roboto Black"/>
              </a:rPr>
              <a:t>CryptoSports</a:t>
            </a:r>
            <a:endParaRPr b="1" sz="277">
              <a:solidFill>
                <a:srgbClr val="007AFF"/>
              </a:solidFill>
              <a:latin typeface="Proxima Nova"/>
              <a:ea typeface="Proxima Nova"/>
              <a:cs typeface="Proxima Nova"/>
              <a:sym typeface="Proxima Nova"/>
            </a:endParaRPr>
          </a:p>
        </p:txBody>
      </p:sp>
      <p:pic>
        <p:nvPicPr>
          <p:cNvPr id="59" name="Google Shape;59;p13"/>
          <p:cNvPicPr preferRelativeResize="0"/>
          <p:nvPr/>
        </p:nvPicPr>
        <p:blipFill>
          <a:blip r:embed="rId4">
            <a:alphaModFix/>
          </a:blip>
          <a:stretch>
            <a:fillRect/>
          </a:stretch>
        </p:blipFill>
        <p:spPr>
          <a:xfrm>
            <a:off x="446375" y="152400"/>
            <a:ext cx="2580011" cy="4838702"/>
          </a:xfrm>
          <a:prstGeom prst="rect">
            <a:avLst/>
          </a:prstGeom>
          <a:noFill/>
          <a:ln>
            <a:noFill/>
          </a:ln>
        </p:spPr>
      </p:pic>
      <p:sp>
        <p:nvSpPr>
          <p:cNvPr id="60" name="Google Shape;60;p13"/>
          <p:cNvSpPr txBox="1"/>
          <p:nvPr/>
        </p:nvSpPr>
        <p:spPr>
          <a:xfrm>
            <a:off x="4817075" y="2618838"/>
            <a:ext cx="37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Archivo Black"/>
                <a:ea typeface="Archivo Black"/>
                <a:cs typeface="Archivo Black"/>
                <a:sym typeface="Archivo Black"/>
              </a:rPr>
              <a:t>THE DIGITAL COLLECTIBLES </a:t>
            </a:r>
            <a:br>
              <a:rPr lang="en">
                <a:solidFill>
                  <a:srgbClr val="434343"/>
                </a:solidFill>
                <a:latin typeface="Archivo Black"/>
                <a:ea typeface="Archivo Black"/>
                <a:cs typeface="Archivo Black"/>
                <a:sym typeface="Archivo Black"/>
              </a:rPr>
            </a:br>
            <a:r>
              <a:rPr lang="en">
                <a:solidFill>
                  <a:srgbClr val="434343"/>
                </a:solidFill>
                <a:latin typeface="Archivo Black"/>
                <a:ea typeface="Archivo Black"/>
                <a:cs typeface="Archivo Black"/>
                <a:sym typeface="Archivo Black"/>
              </a:rPr>
              <a:t>FANTASY SPORTS PLATFORM</a:t>
            </a:r>
            <a:endParaRPr sz="777">
              <a:solidFill>
                <a:srgbClr val="434343"/>
              </a:solidFill>
              <a:latin typeface="Archivo Black"/>
              <a:ea typeface="Archivo Black"/>
              <a:cs typeface="Archivo Black"/>
              <a:sym typeface="Archivo Black"/>
            </a:endParaRPr>
          </a:p>
        </p:txBody>
      </p:sp>
      <p:pic>
        <p:nvPicPr>
          <p:cNvPr id="61" name="Google Shape;61;p13"/>
          <p:cNvPicPr preferRelativeResize="0"/>
          <p:nvPr/>
        </p:nvPicPr>
        <p:blipFill>
          <a:blip r:embed="rId4">
            <a:alphaModFix/>
          </a:blip>
          <a:stretch>
            <a:fillRect/>
          </a:stretch>
        </p:blipFill>
        <p:spPr>
          <a:xfrm>
            <a:off x="446375" y="152400"/>
            <a:ext cx="2580011" cy="4838702"/>
          </a:xfrm>
          <a:prstGeom prst="rect">
            <a:avLst/>
          </a:prstGeom>
          <a:noFill/>
          <a:ln>
            <a:noFill/>
          </a:ln>
        </p:spPr>
      </p:pic>
      <p:pic>
        <p:nvPicPr>
          <p:cNvPr id="62" name="Google Shape;62;p13"/>
          <p:cNvPicPr preferRelativeResize="0"/>
          <p:nvPr/>
        </p:nvPicPr>
        <p:blipFill rotWithShape="1">
          <a:blip r:embed="rId5">
            <a:alphaModFix/>
          </a:blip>
          <a:srcRect b="0" l="16289" r="33010" t="0"/>
          <a:stretch/>
        </p:blipFill>
        <p:spPr>
          <a:xfrm>
            <a:off x="-285050" y="1797400"/>
            <a:ext cx="4166276" cy="1802675"/>
          </a:xfrm>
          <a:prstGeom prst="rect">
            <a:avLst/>
          </a:prstGeom>
          <a:noFill/>
          <a:ln>
            <a:noFill/>
          </a:ln>
          <a:effectLst>
            <a:outerShdw blurRad="57150" rotWithShape="0" algn="bl" dir="5400000" dist="19050">
              <a:srgbClr val="000000">
                <a:alpha val="13000"/>
              </a:srgbClr>
            </a:outerShdw>
          </a:effectLst>
        </p:spPr>
      </p:pic>
      <p:sp>
        <p:nvSpPr>
          <p:cNvPr id="63" name="Google Shape;63;p13"/>
          <p:cNvSpPr txBox="1"/>
          <p:nvPr/>
        </p:nvSpPr>
        <p:spPr>
          <a:xfrm>
            <a:off x="8303075" y="4632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Roboto Black"/>
                <a:ea typeface="Roboto Black"/>
                <a:cs typeface="Roboto Black"/>
                <a:sym typeface="Roboto Black"/>
              </a:rPr>
              <a:t>2024</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90" name="Shape 190"/>
        <p:cNvGrpSpPr/>
        <p:nvPr/>
      </p:nvGrpSpPr>
      <p:grpSpPr>
        <a:xfrm>
          <a:off x="0" y="0"/>
          <a:ext cx="0" cy="0"/>
          <a:chOff x="0" y="0"/>
          <a:chExt cx="0" cy="0"/>
        </a:xfrm>
      </p:grpSpPr>
      <p:sp>
        <p:nvSpPr>
          <p:cNvPr id="191" name="Google Shape;191;p22"/>
          <p:cNvSpPr/>
          <p:nvPr/>
        </p:nvSpPr>
        <p:spPr>
          <a:xfrm>
            <a:off x="152400" y="91875"/>
            <a:ext cx="8834400" cy="604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2"/>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2"/>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194" name="Google Shape;194;p22"/>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195" name="Google Shape;195;p22"/>
          <p:cNvSpPr txBox="1"/>
          <p:nvPr/>
        </p:nvSpPr>
        <p:spPr>
          <a:xfrm>
            <a:off x="405000" y="63300"/>
            <a:ext cx="83340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434343"/>
                </a:solidFill>
                <a:latin typeface="Archivo Black"/>
                <a:ea typeface="Archivo Black"/>
                <a:cs typeface="Archivo Black"/>
                <a:sym typeface="Archivo Black"/>
              </a:rPr>
              <a:t>CryptoSports differentiates with affordability (mass market) and </a:t>
            </a:r>
            <a:br>
              <a:rPr lang="en" sz="1500">
                <a:solidFill>
                  <a:srgbClr val="434343"/>
                </a:solidFill>
                <a:latin typeface="Archivo Black"/>
                <a:ea typeface="Archivo Black"/>
                <a:cs typeface="Archivo Black"/>
                <a:sym typeface="Archivo Black"/>
              </a:rPr>
            </a:br>
            <a:r>
              <a:rPr lang="en" sz="1500">
                <a:solidFill>
                  <a:srgbClr val="434343"/>
                </a:solidFill>
                <a:latin typeface="Archivo Black"/>
                <a:ea typeface="Archivo Black"/>
                <a:cs typeface="Archivo Black"/>
                <a:sym typeface="Archivo Black"/>
              </a:rPr>
              <a:t>maximum player utility – artwork and multiple game modes (metaverse)</a:t>
            </a:r>
            <a:endParaRPr sz="1500">
              <a:solidFill>
                <a:srgbClr val="434343"/>
              </a:solidFill>
              <a:latin typeface="Archivo Black"/>
              <a:ea typeface="Archivo Black"/>
              <a:cs typeface="Archivo Black"/>
              <a:sym typeface="Archivo Black"/>
            </a:endParaRPr>
          </a:p>
        </p:txBody>
      </p:sp>
      <p:graphicFrame>
        <p:nvGraphicFramePr>
          <p:cNvPr id="196" name="Google Shape;196;p22"/>
          <p:cNvGraphicFramePr/>
          <p:nvPr/>
        </p:nvGraphicFramePr>
        <p:xfrm>
          <a:off x="753450" y="1349675"/>
          <a:ext cx="3000000" cy="3000000"/>
        </p:xfrm>
        <a:graphic>
          <a:graphicData uri="http://schemas.openxmlformats.org/drawingml/2006/table">
            <a:tbl>
              <a:tblPr>
                <a:noFill/>
                <a:tableStyleId>{C6A56EE0-D2DD-4332-AA23-47EC3750BDC3}</a:tableStyleId>
              </a:tblPr>
              <a:tblGrid>
                <a:gridCol w="1476525"/>
                <a:gridCol w="1476525"/>
                <a:gridCol w="1476525"/>
                <a:gridCol w="1476525"/>
                <a:gridCol w="1476525"/>
              </a:tblGrid>
              <a:tr h="355825">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ctr">
                        <a:spcBef>
                          <a:spcPts val="0"/>
                        </a:spcBef>
                        <a:spcAft>
                          <a:spcPts val="0"/>
                        </a:spcAft>
                        <a:buNone/>
                      </a:pPr>
                      <a:r>
                        <a:rPr lang="en" sz="900">
                          <a:latin typeface="Archivo SemiBold"/>
                          <a:ea typeface="Archivo SemiBold"/>
                          <a:cs typeface="Archivo SemiBold"/>
                          <a:sym typeface="Archivo SemiBold"/>
                        </a:rPr>
                        <a:t>CryptoSports</a:t>
                      </a:r>
                      <a:endParaRPr sz="900">
                        <a:latin typeface="Archivo SemiBold"/>
                        <a:ea typeface="Archivo SemiBold"/>
                        <a:cs typeface="Archivo SemiBold"/>
                        <a:sym typeface="Archivo SemiBold"/>
                      </a:endParaRPr>
                    </a:p>
                  </a:txBody>
                  <a:tcPr marT="91425" marB="91425" marR="91425" marL="91425">
                    <a:solidFill>
                      <a:schemeClr val="lt2"/>
                    </a:solidFill>
                  </a:tcPr>
                </a:tc>
                <a:tc>
                  <a:txBody>
                    <a:bodyPr/>
                    <a:lstStyle/>
                    <a:p>
                      <a:pPr indent="0" lvl="0" marL="0" rtl="0" algn="ctr">
                        <a:spcBef>
                          <a:spcPts val="0"/>
                        </a:spcBef>
                        <a:spcAft>
                          <a:spcPts val="0"/>
                        </a:spcAft>
                        <a:buNone/>
                      </a:pPr>
                      <a:r>
                        <a:rPr lang="en" sz="900">
                          <a:latin typeface="Archivo SemiBold"/>
                          <a:ea typeface="Archivo SemiBold"/>
                          <a:cs typeface="Archivo SemiBold"/>
                          <a:sym typeface="Archivo SemiBold"/>
                        </a:rPr>
                        <a:t>Sorare</a:t>
                      </a:r>
                      <a:endParaRPr sz="900">
                        <a:latin typeface="Archivo SemiBold"/>
                        <a:ea typeface="Archivo SemiBold"/>
                        <a:cs typeface="Archivo SemiBold"/>
                        <a:sym typeface="Archivo SemiBold"/>
                      </a:endParaRPr>
                    </a:p>
                  </a:txBody>
                  <a:tcPr marT="91425" marB="91425" marR="91425" marL="91425">
                    <a:solidFill>
                      <a:schemeClr val="lt2"/>
                    </a:solidFill>
                  </a:tcPr>
                </a:tc>
                <a:tc>
                  <a:txBody>
                    <a:bodyPr/>
                    <a:lstStyle/>
                    <a:p>
                      <a:pPr indent="0" lvl="0" marL="0" rtl="0" algn="ctr">
                        <a:spcBef>
                          <a:spcPts val="0"/>
                        </a:spcBef>
                        <a:spcAft>
                          <a:spcPts val="0"/>
                        </a:spcAft>
                        <a:buNone/>
                      </a:pPr>
                      <a:r>
                        <a:rPr lang="en" sz="900">
                          <a:latin typeface="Archivo SemiBold"/>
                          <a:ea typeface="Archivo SemiBold"/>
                          <a:cs typeface="Archivo SemiBold"/>
                          <a:sym typeface="Archivo SemiBold"/>
                        </a:rPr>
                        <a:t>Reignmakers</a:t>
                      </a:r>
                      <a:endParaRPr sz="900">
                        <a:latin typeface="Archivo SemiBold"/>
                        <a:ea typeface="Archivo SemiBold"/>
                        <a:cs typeface="Archivo SemiBold"/>
                        <a:sym typeface="Archivo SemiBold"/>
                      </a:endParaRPr>
                    </a:p>
                  </a:txBody>
                  <a:tcPr marT="91425" marB="91425" marR="91425" marL="91425">
                    <a:solidFill>
                      <a:schemeClr val="lt2"/>
                    </a:solidFill>
                  </a:tcPr>
                </a:tc>
                <a:tc>
                  <a:txBody>
                    <a:bodyPr/>
                    <a:lstStyle/>
                    <a:p>
                      <a:pPr indent="0" lvl="0" marL="0" rtl="0" algn="ctr">
                        <a:spcBef>
                          <a:spcPts val="0"/>
                        </a:spcBef>
                        <a:spcAft>
                          <a:spcPts val="0"/>
                        </a:spcAft>
                        <a:buNone/>
                      </a:pPr>
                      <a:r>
                        <a:rPr lang="en" sz="900">
                          <a:latin typeface="Archivo SemiBold"/>
                          <a:ea typeface="Archivo SemiBold"/>
                          <a:cs typeface="Archivo SemiBold"/>
                          <a:sym typeface="Archivo SemiBold"/>
                        </a:rPr>
                        <a:t>Fifa Ultimate</a:t>
                      </a:r>
                      <a:endParaRPr sz="900">
                        <a:latin typeface="Archivo SemiBold"/>
                        <a:ea typeface="Archivo SemiBold"/>
                        <a:cs typeface="Archivo SemiBold"/>
                        <a:sym typeface="Archivo SemiBold"/>
                      </a:endParaRPr>
                    </a:p>
                  </a:txBody>
                  <a:tcPr marT="91425" marB="91425" marR="91425" marL="91425">
                    <a:solidFill>
                      <a:schemeClr val="lt2"/>
                    </a:solidFill>
                  </a:tcPr>
                </a:tc>
              </a:tr>
              <a:tr h="321925">
                <a:tc>
                  <a:txBody>
                    <a:bodyPr/>
                    <a:lstStyle/>
                    <a:p>
                      <a:pPr indent="0" lvl="0" marL="0" rtl="0" algn="l">
                        <a:spcBef>
                          <a:spcPts val="0"/>
                        </a:spcBef>
                        <a:spcAft>
                          <a:spcPts val="0"/>
                        </a:spcAft>
                        <a:buNone/>
                      </a:pPr>
                      <a:r>
                        <a:rPr b="1" lang="en" sz="700">
                          <a:latin typeface="Archivo"/>
                          <a:ea typeface="Archivo"/>
                          <a:cs typeface="Archivo"/>
                          <a:sym typeface="Archivo"/>
                        </a:rPr>
                        <a:t>Audience</a:t>
                      </a:r>
                      <a:endParaRPr b="1" sz="700">
                        <a:latin typeface="Archivo"/>
                        <a:ea typeface="Archivo"/>
                        <a:cs typeface="Archivo"/>
                        <a:sym typeface="Archivo"/>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700">
                          <a:solidFill>
                            <a:schemeClr val="dk1"/>
                          </a:solidFill>
                          <a:latin typeface="Archivo Medium"/>
                          <a:ea typeface="Archivo Medium"/>
                          <a:cs typeface="Archivo Medium"/>
                          <a:sym typeface="Archivo Medium"/>
                        </a:rPr>
                        <a:t>Casual, gambling curious</a:t>
                      </a:r>
                      <a:endParaRPr sz="700">
                        <a:solidFill>
                          <a:schemeClr val="dk1"/>
                        </a:solidFill>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Speculators</a:t>
                      </a:r>
                      <a:endParaRPr sz="700">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Speculators and Gamblers</a:t>
                      </a:r>
                      <a:endParaRPr sz="700">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Casual Gamers</a:t>
                      </a:r>
                      <a:endParaRPr sz="700">
                        <a:latin typeface="Archivo Medium"/>
                        <a:ea typeface="Archivo Medium"/>
                        <a:cs typeface="Archivo Medium"/>
                        <a:sym typeface="Archivo Medium"/>
                      </a:endParaRPr>
                    </a:p>
                  </a:txBody>
                  <a:tcPr marT="91425" marB="91425" marR="91425" marL="91425">
                    <a:lnB cap="flat" cmpd="sng" w="9525">
                      <a:solidFill>
                        <a:srgbClr val="9E9E9E"/>
                      </a:solidFill>
                      <a:prstDash val="solid"/>
                      <a:round/>
                      <a:headEnd len="sm" w="sm" type="none"/>
                      <a:tailEnd len="sm" w="sm" type="none"/>
                    </a:lnB>
                  </a:tcPr>
                </a:tc>
              </a:tr>
              <a:tr h="399650">
                <a:tc>
                  <a:txBody>
                    <a:bodyPr/>
                    <a:lstStyle/>
                    <a:p>
                      <a:pPr indent="0" lvl="0" marL="0" rtl="0" algn="l">
                        <a:spcBef>
                          <a:spcPts val="0"/>
                        </a:spcBef>
                        <a:spcAft>
                          <a:spcPts val="0"/>
                        </a:spcAft>
                        <a:buNone/>
                      </a:pPr>
                      <a:r>
                        <a:rPr b="1" lang="en" sz="700">
                          <a:latin typeface="Archivo"/>
                          <a:ea typeface="Archivo"/>
                          <a:cs typeface="Archivo"/>
                          <a:sym typeface="Archivo"/>
                        </a:rPr>
                        <a:t>Cost</a:t>
                      </a:r>
                      <a:endParaRPr b="1" sz="700">
                        <a:latin typeface="Archivo"/>
                        <a:ea typeface="Archivo"/>
                        <a:cs typeface="Archivo"/>
                        <a:sym typeface="Archiv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Priced affordable –</a:t>
                      </a:r>
                      <a:br>
                        <a:rPr lang="en" sz="700">
                          <a:latin typeface="Archivo Medium"/>
                          <a:ea typeface="Archivo Medium"/>
                          <a:cs typeface="Archivo Medium"/>
                          <a:sym typeface="Archivo Medium"/>
                        </a:rPr>
                      </a:br>
                      <a:r>
                        <a:rPr lang="en" sz="700">
                          <a:latin typeface="Archivo Medium"/>
                          <a:ea typeface="Archivo Medium"/>
                          <a:cs typeface="Archivo Medium"/>
                          <a:sym typeface="Archivo Medium"/>
                        </a:rPr>
                        <a:t> for mass market</a:t>
                      </a:r>
                      <a:endParaRPr sz="700">
                        <a:solidFill>
                          <a:schemeClr val="dk1"/>
                        </a:solidFill>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Expensive ($500 bankroll required) – for serious players</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Expensive </a:t>
                      </a:r>
                      <a:r>
                        <a:rPr lang="en" sz="700">
                          <a:solidFill>
                            <a:schemeClr val="dk1"/>
                          </a:solidFill>
                          <a:latin typeface="Archivo Medium"/>
                          <a:ea typeface="Archivo Medium"/>
                          <a:cs typeface="Archivo Medium"/>
                          <a:sym typeface="Archivo Medium"/>
                        </a:rPr>
                        <a:t> ($500 bankroll required) – for seriously players</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Affordable</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1925">
                <a:tc>
                  <a:txBody>
                    <a:bodyPr/>
                    <a:lstStyle/>
                    <a:p>
                      <a:pPr indent="0" lvl="0" marL="0" rtl="0" algn="l">
                        <a:spcBef>
                          <a:spcPts val="0"/>
                        </a:spcBef>
                        <a:spcAft>
                          <a:spcPts val="0"/>
                        </a:spcAft>
                        <a:buNone/>
                      </a:pPr>
                      <a:r>
                        <a:rPr b="1" lang="en" sz="700">
                          <a:latin typeface="Archivo"/>
                          <a:ea typeface="Archivo"/>
                          <a:cs typeface="Archivo"/>
                          <a:sym typeface="Archivo"/>
                        </a:rPr>
                        <a:t>Artwork</a:t>
                      </a:r>
                      <a:endParaRPr b="1" sz="700">
                        <a:latin typeface="Archivo"/>
                        <a:ea typeface="Archivo"/>
                        <a:cs typeface="Archivo"/>
                        <a:sym typeface="Archivo"/>
                      </a:endParaRPr>
                    </a:p>
                  </a:txBody>
                  <a:tcPr marT="91425" marB="91425" marR="91425" marL="91425">
                    <a:lnT cap="flat" cmpd="sng" w="9525">
                      <a:solidFill>
                        <a:srgbClr val="9E9E9E"/>
                      </a:solidFill>
                      <a:prstDash val="solid"/>
                      <a:round/>
                      <a:headEnd len="sm" w="sm" type="none"/>
                      <a:tailEnd len="sm" w="sm" type="none"/>
                    </a:lnT>
                    <a:solidFill>
                      <a:schemeClr val="lt2"/>
                    </a:solidFill>
                  </a:tcPr>
                </a:tc>
                <a:tc>
                  <a:txBody>
                    <a:bodyPr/>
                    <a:lstStyle/>
                    <a:p>
                      <a:pPr indent="0" lvl="0" marL="0" rtl="0" algn="ctr">
                        <a:spcBef>
                          <a:spcPts val="0"/>
                        </a:spcBef>
                        <a:spcAft>
                          <a:spcPts val="0"/>
                        </a:spcAft>
                        <a:buClr>
                          <a:schemeClr val="dk1"/>
                        </a:buClr>
                        <a:buSzPts val="1100"/>
                        <a:buFont typeface="Arial"/>
                        <a:buNone/>
                      </a:pPr>
                      <a:r>
                        <a:rPr lang="en" sz="700">
                          <a:solidFill>
                            <a:schemeClr val="dk1"/>
                          </a:solidFill>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lnT cap="flat" cmpd="sng" w="9525">
                      <a:solidFill>
                        <a:srgbClr val="9E9E9E"/>
                      </a:solidFill>
                      <a:prstDash val="solid"/>
                      <a:round/>
                      <a:headEnd len="sm" w="sm" type="none"/>
                      <a:tailEnd len="sm" w="sm" type="none"/>
                    </a:lnT>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No</a:t>
                      </a:r>
                      <a:endParaRPr sz="700">
                        <a:latin typeface="Archivo Medium"/>
                        <a:ea typeface="Archivo Medium"/>
                        <a:cs typeface="Archivo Medium"/>
                        <a:sym typeface="Archivo Medium"/>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No</a:t>
                      </a:r>
                      <a:endParaRPr sz="700">
                        <a:latin typeface="Archivo Medium"/>
                        <a:ea typeface="Archivo Medium"/>
                        <a:cs typeface="Archivo Medium"/>
                        <a:sym typeface="Archivo Medium"/>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Somewhat</a:t>
                      </a:r>
                      <a:endParaRPr sz="700">
                        <a:latin typeface="Archivo Medium"/>
                        <a:ea typeface="Archivo Medium"/>
                        <a:cs typeface="Archivo Medium"/>
                        <a:sym typeface="Archivo Medium"/>
                      </a:endParaRPr>
                    </a:p>
                  </a:txBody>
                  <a:tcPr marT="91425" marB="91425" marR="91425" marL="91425">
                    <a:lnT cap="flat" cmpd="sng" w="9525">
                      <a:solidFill>
                        <a:srgbClr val="9E9E9E"/>
                      </a:solidFill>
                      <a:prstDash val="solid"/>
                      <a:round/>
                      <a:headEnd len="sm" w="sm" type="none"/>
                      <a:tailEnd len="sm" w="sm" type="none"/>
                    </a:lnT>
                  </a:tcPr>
                </a:tc>
              </a:tr>
              <a:tr h="440550">
                <a:tc>
                  <a:txBody>
                    <a:bodyPr/>
                    <a:lstStyle/>
                    <a:p>
                      <a:pPr indent="0" lvl="0" marL="0" rtl="0" algn="l">
                        <a:spcBef>
                          <a:spcPts val="0"/>
                        </a:spcBef>
                        <a:spcAft>
                          <a:spcPts val="0"/>
                        </a:spcAft>
                        <a:buNone/>
                      </a:pPr>
                      <a:r>
                        <a:rPr b="1" lang="en" sz="700">
                          <a:latin typeface="Archivo"/>
                          <a:ea typeface="Archivo"/>
                          <a:cs typeface="Archivo"/>
                          <a:sym typeface="Archivo"/>
                        </a:rPr>
                        <a:t>Metaverse / </a:t>
                      </a:r>
                      <a:br>
                        <a:rPr b="1" lang="en" sz="700">
                          <a:latin typeface="Archivo"/>
                          <a:ea typeface="Archivo"/>
                          <a:cs typeface="Archivo"/>
                          <a:sym typeface="Archivo"/>
                        </a:rPr>
                      </a:br>
                      <a:r>
                        <a:rPr b="1" lang="en" sz="700">
                          <a:latin typeface="Archivo"/>
                          <a:ea typeface="Archivo"/>
                          <a:cs typeface="Archivo"/>
                          <a:sym typeface="Archivo"/>
                        </a:rPr>
                        <a:t>Multiple game styles</a:t>
                      </a:r>
                      <a:endParaRPr b="1" sz="700">
                        <a:latin typeface="Archivo"/>
                        <a:ea typeface="Archivo"/>
                        <a:cs typeface="Archivo"/>
                        <a:sym typeface="Archivo"/>
                      </a:endParaRPr>
                    </a:p>
                  </a:txBody>
                  <a:tcPr marT="91425" marB="91425" marR="91425" marL="91425">
                    <a:solidFill>
                      <a:schemeClr val="lt2"/>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Building now</a:t>
                      </a:r>
                      <a:endParaRPr sz="700">
                        <a:latin typeface="Archivo Medium"/>
                        <a:ea typeface="Archivo Medium"/>
                        <a:cs typeface="Archivo Medium"/>
                        <a:sym typeface="Archivo Medium"/>
                      </a:endParaRPr>
                    </a:p>
                  </a:txBody>
                  <a:tcPr marT="91425" marB="91425" marR="91425" marL="91425">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No</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No</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r>
              <a:tr h="321925">
                <a:tc>
                  <a:txBody>
                    <a:bodyPr/>
                    <a:lstStyle/>
                    <a:p>
                      <a:pPr indent="0" lvl="0" marL="0" rtl="0" algn="l">
                        <a:spcBef>
                          <a:spcPts val="0"/>
                        </a:spcBef>
                        <a:spcAft>
                          <a:spcPts val="0"/>
                        </a:spcAft>
                        <a:buNone/>
                      </a:pPr>
                      <a:r>
                        <a:rPr b="1" lang="en" sz="700">
                          <a:latin typeface="Archivo"/>
                          <a:ea typeface="Archivo"/>
                          <a:cs typeface="Archivo"/>
                          <a:sym typeface="Archivo"/>
                        </a:rPr>
                        <a:t>Blockchain</a:t>
                      </a:r>
                      <a:endParaRPr b="1" sz="700">
                        <a:latin typeface="Archivo"/>
                        <a:ea typeface="Archivo"/>
                        <a:cs typeface="Archivo"/>
                        <a:sym typeface="Archivo"/>
                      </a:endParaRPr>
                    </a:p>
                  </a:txBody>
                  <a:tcPr marT="91425" marB="91425" marR="91425" marL="91425">
                    <a:solidFill>
                      <a:schemeClr val="lt2"/>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No</a:t>
                      </a:r>
                      <a:endParaRPr sz="700">
                        <a:latin typeface="Archivo Medium"/>
                        <a:ea typeface="Archivo Medium"/>
                        <a:cs typeface="Archivo Medium"/>
                        <a:sym typeface="Archivo Medium"/>
                      </a:endParaRPr>
                    </a:p>
                  </a:txBody>
                  <a:tcPr marT="91425" marB="91425" marR="91425" marL="91425"/>
                </a:tc>
              </a:tr>
              <a:tr h="321925">
                <a:tc>
                  <a:txBody>
                    <a:bodyPr/>
                    <a:lstStyle/>
                    <a:p>
                      <a:pPr indent="0" lvl="0" marL="0" rtl="0" algn="l">
                        <a:spcBef>
                          <a:spcPts val="0"/>
                        </a:spcBef>
                        <a:spcAft>
                          <a:spcPts val="0"/>
                        </a:spcAft>
                        <a:buNone/>
                      </a:pPr>
                      <a:r>
                        <a:rPr b="1" lang="en" sz="700">
                          <a:latin typeface="Archivo"/>
                          <a:ea typeface="Archivo"/>
                          <a:cs typeface="Archivo"/>
                          <a:sym typeface="Archivo"/>
                        </a:rPr>
                        <a:t>Marketplace</a:t>
                      </a:r>
                      <a:endParaRPr b="1" sz="700">
                        <a:latin typeface="Archivo"/>
                        <a:ea typeface="Archivo"/>
                        <a:cs typeface="Archivo"/>
                        <a:sym typeface="Archivo"/>
                      </a:endParaRPr>
                    </a:p>
                  </a:txBody>
                  <a:tcPr marT="91425" marB="91425" marR="91425" marL="91425">
                    <a:solidFill>
                      <a:schemeClr val="lt2"/>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solidFill>
                      <a:srgbClr val="C9DAF8"/>
                    </a:solidFill>
                  </a:tcPr>
                </a:tc>
                <a:tc>
                  <a:txBody>
                    <a:bodyPr/>
                    <a:lstStyle/>
                    <a:p>
                      <a:pPr indent="0" lvl="0" marL="0" rtl="0" algn="ctr">
                        <a:spcBef>
                          <a:spcPts val="0"/>
                        </a:spcBef>
                        <a:spcAft>
                          <a:spcPts val="0"/>
                        </a:spcAft>
                        <a:buClr>
                          <a:schemeClr val="dk1"/>
                        </a:buClr>
                        <a:buSzPts val="1100"/>
                        <a:buFont typeface="Arial"/>
                        <a:buNone/>
                      </a:pPr>
                      <a:r>
                        <a:rPr lang="en" sz="700">
                          <a:solidFill>
                            <a:schemeClr val="dk1"/>
                          </a:solidFill>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700">
                          <a:solidFill>
                            <a:schemeClr val="dk1"/>
                          </a:solidFill>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700">
                          <a:solidFill>
                            <a:schemeClr val="dk1"/>
                          </a:solidFill>
                          <a:latin typeface="Archivo Medium"/>
                          <a:ea typeface="Archivo Medium"/>
                          <a:cs typeface="Archivo Medium"/>
                          <a:sym typeface="Archivo Medium"/>
                        </a:rPr>
                        <a:t>Yes</a:t>
                      </a:r>
                      <a:endParaRPr sz="700">
                        <a:latin typeface="Archivo Medium"/>
                        <a:ea typeface="Archivo Medium"/>
                        <a:cs typeface="Archivo Medium"/>
                        <a:sym typeface="Archivo Medium"/>
                      </a:endParaRPr>
                    </a:p>
                  </a:txBody>
                  <a:tcPr marT="91425" marB="91425" marR="91425" marL="91425"/>
                </a:tc>
              </a:tr>
              <a:tr h="321925">
                <a:tc>
                  <a:txBody>
                    <a:bodyPr/>
                    <a:lstStyle/>
                    <a:p>
                      <a:pPr indent="0" lvl="0" marL="0" rtl="0" algn="l">
                        <a:spcBef>
                          <a:spcPts val="0"/>
                        </a:spcBef>
                        <a:spcAft>
                          <a:spcPts val="0"/>
                        </a:spcAft>
                        <a:buNone/>
                      </a:pPr>
                      <a:r>
                        <a:rPr b="1" lang="en" sz="700">
                          <a:latin typeface="Archivo"/>
                          <a:ea typeface="Archivo"/>
                          <a:cs typeface="Archivo"/>
                          <a:sym typeface="Archivo"/>
                        </a:rPr>
                        <a:t>Regulatory requirements</a:t>
                      </a:r>
                      <a:endParaRPr b="1" sz="700">
                        <a:latin typeface="Archivo"/>
                        <a:ea typeface="Archivo"/>
                        <a:cs typeface="Archivo"/>
                        <a:sym typeface="Archiv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Low</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Medium</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High</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700">
                          <a:latin typeface="Archivo Medium"/>
                          <a:ea typeface="Archivo Medium"/>
                          <a:cs typeface="Archivo Medium"/>
                          <a:sym typeface="Archivo Medium"/>
                        </a:rPr>
                        <a:t>Low</a:t>
                      </a:r>
                      <a:endParaRPr sz="700">
                        <a:latin typeface="Archivo Medium"/>
                        <a:ea typeface="Archivo Medium"/>
                        <a:cs typeface="Archivo Medium"/>
                        <a:sym typeface="Archivo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sp>
        <p:nvSpPr>
          <p:cNvPr id="197" name="Google Shape;197;p22"/>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22"/>
          <p:cNvSpPr/>
          <p:nvPr/>
        </p:nvSpPr>
        <p:spPr>
          <a:xfrm>
            <a:off x="4543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2"/>
          <p:cNvSpPr/>
          <p:nvPr/>
        </p:nvSpPr>
        <p:spPr>
          <a:xfrm>
            <a:off x="6039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22"/>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22"/>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22"/>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 name="Google Shape;203;p22"/>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 name="Google Shape;204;p22"/>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08" name="Shape 208"/>
        <p:cNvGrpSpPr/>
        <p:nvPr/>
      </p:nvGrpSpPr>
      <p:grpSpPr>
        <a:xfrm>
          <a:off x="0" y="0"/>
          <a:ext cx="0" cy="0"/>
          <a:chOff x="0" y="0"/>
          <a:chExt cx="0" cy="0"/>
        </a:xfrm>
      </p:grpSpPr>
      <p:sp>
        <p:nvSpPr>
          <p:cNvPr id="209" name="Google Shape;209;p23"/>
          <p:cNvSpPr txBox="1"/>
          <p:nvPr/>
        </p:nvSpPr>
        <p:spPr>
          <a:xfrm>
            <a:off x="254950" y="1710325"/>
            <a:ext cx="4524900" cy="2308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Blockchain-based collectables platform</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Gasless blockchain wallet using Polygon</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Peer to peer marketplace (buy, sell, search)</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Pricing model</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Fantasy game engine</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AI-generated art</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Active Discord community</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White-labelable (multisport integration)</a:t>
            </a:r>
            <a:endParaRPr sz="1200">
              <a:solidFill>
                <a:schemeClr val="dk1"/>
              </a:solidFill>
              <a:latin typeface="Archivo Light"/>
              <a:ea typeface="Archivo Light"/>
              <a:cs typeface="Archivo Light"/>
              <a:sym typeface="Archivo Light"/>
            </a:endParaRPr>
          </a:p>
        </p:txBody>
      </p:sp>
      <p:sp>
        <p:nvSpPr>
          <p:cNvPr id="210" name="Google Shape;210;p23"/>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23"/>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212" name="Google Shape;212;p23"/>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213" name="Google Shape;213;p23"/>
          <p:cNvPicPr preferRelativeResize="0"/>
          <p:nvPr/>
        </p:nvPicPr>
        <p:blipFill>
          <a:blip r:embed="rId4">
            <a:alphaModFix/>
          </a:blip>
          <a:stretch>
            <a:fillRect/>
          </a:stretch>
        </p:blipFill>
        <p:spPr>
          <a:xfrm>
            <a:off x="4413025" y="872268"/>
            <a:ext cx="4524900" cy="3715800"/>
          </a:xfrm>
          <a:prstGeom prst="roundRect">
            <a:avLst>
              <a:gd fmla="val 2407" name="adj"/>
            </a:avLst>
          </a:prstGeom>
          <a:noFill/>
          <a:ln cap="flat" cmpd="sng" w="9525">
            <a:solidFill>
              <a:schemeClr val="lt2"/>
            </a:solidFill>
            <a:prstDash val="solid"/>
            <a:round/>
            <a:headEnd len="sm" w="sm" type="none"/>
            <a:tailEnd len="sm" w="sm" type="none"/>
          </a:ln>
        </p:spPr>
      </p:pic>
      <p:sp>
        <p:nvSpPr>
          <p:cNvPr id="214" name="Google Shape;214;p23"/>
          <p:cNvSpPr/>
          <p:nvPr/>
        </p:nvSpPr>
        <p:spPr>
          <a:xfrm>
            <a:off x="152400" y="168075"/>
            <a:ext cx="45156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3"/>
          <p:cNvSpPr txBox="1"/>
          <p:nvPr/>
        </p:nvSpPr>
        <p:spPr>
          <a:xfrm>
            <a:off x="214575" y="194775"/>
            <a:ext cx="4212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The </a:t>
            </a:r>
            <a:r>
              <a:rPr lang="en" sz="1700">
                <a:solidFill>
                  <a:schemeClr val="accent1"/>
                </a:solidFill>
                <a:latin typeface="Archivo Black"/>
                <a:ea typeface="Archivo Black"/>
                <a:cs typeface="Archivo Black"/>
                <a:sym typeface="Archivo Black"/>
              </a:rPr>
              <a:t>Platform</a:t>
            </a:r>
            <a:endParaRPr sz="1700">
              <a:solidFill>
                <a:schemeClr val="accent1"/>
              </a:solidFill>
              <a:latin typeface="Archivo Black"/>
              <a:ea typeface="Archivo Black"/>
              <a:cs typeface="Archivo Black"/>
              <a:sym typeface="Archivo Black"/>
            </a:endParaRPr>
          </a:p>
        </p:txBody>
      </p:sp>
      <p:sp>
        <p:nvSpPr>
          <p:cNvPr id="216" name="Google Shape;216;p23"/>
          <p:cNvSpPr txBox="1"/>
          <p:nvPr/>
        </p:nvSpPr>
        <p:spPr>
          <a:xfrm>
            <a:off x="183450" y="924375"/>
            <a:ext cx="44535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a:solidFill>
                  <a:schemeClr val="dk2"/>
                </a:solidFill>
                <a:latin typeface="Archivo SemiBold"/>
                <a:ea typeface="Archivo SemiBold"/>
                <a:cs typeface="Archivo SemiBold"/>
                <a:sym typeface="Archivo SemiBold"/>
              </a:rPr>
              <a:t>We’ve built a platform to acquire, collect &amp; play leveraging AI, blockchain and community technology</a:t>
            </a:r>
            <a:endParaRPr>
              <a:solidFill>
                <a:schemeClr val="dk2"/>
              </a:solidFill>
              <a:latin typeface="Archivo SemiBold"/>
              <a:ea typeface="Archivo SemiBold"/>
              <a:cs typeface="Archivo SemiBold"/>
              <a:sym typeface="Archivo SemiBold"/>
            </a:endParaRPr>
          </a:p>
        </p:txBody>
      </p:sp>
      <p:sp>
        <p:nvSpPr>
          <p:cNvPr id="217" name="Google Shape;217;p23"/>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3"/>
          <p:cNvSpPr/>
          <p:nvPr/>
        </p:nvSpPr>
        <p:spPr>
          <a:xfrm>
            <a:off x="454350" y="772325"/>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3"/>
          <p:cNvSpPr/>
          <p:nvPr/>
        </p:nvSpPr>
        <p:spPr>
          <a:xfrm>
            <a:off x="6039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23"/>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3"/>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3"/>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3"/>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3"/>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228" name="Shape 228"/>
        <p:cNvGrpSpPr/>
        <p:nvPr/>
      </p:nvGrpSpPr>
      <p:grpSpPr>
        <a:xfrm>
          <a:off x="0" y="0"/>
          <a:ext cx="0" cy="0"/>
          <a:chOff x="0" y="0"/>
          <a:chExt cx="0" cy="0"/>
        </a:xfrm>
      </p:grpSpPr>
      <p:sp>
        <p:nvSpPr>
          <p:cNvPr id="229" name="Google Shape;229;p24"/>
          <p:cNvSpPr/>
          <p:nvPr/>
        </p:nvSpPr>
        <p:spPr>
          <a:xfrm>
            <a:off x="4506525" y="1039725"/>
            <a:ext cx="4107600" cy="36789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4"/>
          <p:cNvSpPr txBox="1"/>
          <p:nvPr/>
        </p:nvSpPr>
        <p:spPr>
          <a:xfrm>
            <a:off x="5299300" y="1061275"/>
            <a:ext cx="26583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solidFill>
                  <a:srgbClr val="007AFF"/>
                </a:solidFill>
                <a:latin typeface="Archivo ExtraBold"/>
                <a:ea typeface="Archivo ExtraBold"/>
                <a:cs typeface="Archivo ExtraBold"/>
                <a:sym typeface="Archivo ExtraBold"/>
              </a:rPr>
              <a:t>NFL APP - $400k funding</a:t>
            </a:r>
            <a:endParaRPr sz="1200">
              <a:solidFill>
                <a:srgbClr val="007AFF"/>
              </a:solidFill>
              <a:latin typeface="Archivo ExtraBold"/>
              <a:ea typeface="Archivo ExtraBold"/>
              <a:cs typeface="Archivo ExtraBold"/>
              <a:sym typeface="Archivo ExtraBold"/>
            </a:endParaRPr>
          </a:p>
        </p:txBody>
      </p:sp>
      <p:sp>
        <p:nvSpPr>
          <p:cNvPr id="231" name="Google Shape;231;p24"/>
          <p:cNvSpPr/>
          <p:nvPr/>
        </p:nvSpPr>
        <p:spPr>
          <a:xfrm>
            <a:off x="497100" y="1039425"/>
            <a:ext cx="3705900" cy="36789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4"/>
          <p:cNvSpPr/>
          <p:nvPr/>
        </p:nvSpPr>
        <p:spPr>
          <a:xfrm>
            <a:off x="152400" y="168075"/>
            <a:ext cx="85314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4"/>
          <p:cNvSpPr txBox="1"/>
          <p:nvPr/>
        </p:nvSpPr>
        <p:spPr>
          <a:xfrm>
            <a:off x="1081875" y="1044950"/>
            <a:ext cx="24729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1200">
                <a:solidFill>
                  <a:srgbClr val="007AFF"/>
                </a:solidFill>
                <a:latin typeface="Archivo ExtraBold"/>
                <a:ea typeface="Archivo ExtraBold"/>
                <a:cs typeface="Archivo ExtraBold"/>
                <a:sym typeface="Archivo ExtraBold"/>
              </a:rPr>
              <a:t>NBA MVP - $350k funding</a:t>
            </a:r>
            <a:endParaRPr sz="1200">
              <a:solidFill>
                <a:srgbClr val="007AFF"/>
              </a:solidFill>
              <a:latin typeface="Archivo ExtraBold"/>
              <a:ea typeface="Archivo ExtraBold"/>
              <a:cs typeface="Archivo ExtraBold"/>
              <a:sym typeface="Archivo ExtraBold"/>
            </a:endParaRPr>
          </a:p>
        </p:txBody>
      </p:sp>
      <p:sp>
        <p:nvSpPr>
          <p:cNvPr id="234" name="Google Shape;234;p24"/>
          <p:cNvSpPr txBox="1"/>
          <p:nvPr/>
        </p:nvSpPr>
        <p:spPr>
          <a:xfrm>
            <a:off x="214575" y="194775"/>
            <a:ext cx="72054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Significant accomplishments at velocity while running lean</a:t>
            </a:r>
            <a:endParaRPr sz="1700">
              <a:solidFill>
                <a:srgbClr val="434343"/>
              </a:solidFill>
              <a:latin typeface="Archivo Black"/>
              <a:ea typeface="Archivo Black"/>
              <a:cs typeface="Archivo Black"/>
              <a:sym typeface="Archivo Black"/>
            </a:endParaRPr>
          </a:p>
        </p:txBody>
      </p:sp>
      <p:sp>
        <p:nvSpPr>
          <p:cNvPr id="235" name="Google Shape;235;p24"/>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24"/>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237" name="Google Shape;237;p24"/>
          <p:cNvPicPr preferRelativeResize="0"/>
          <p:nvPr/>
        </p:nvPicPr>
        <p:blipFill>
          <a:blip r:embed="rId3">
            <a:alphaModFix/>
          </a:blip>
          <a:stretch>
            <a:fillRect/>
          </a:stretch>
        </p:blipFill>
        <p:spPr>
          <a:xfrm>
            <a:off x="100850" y="4918276"/>
            <a:ext cx="913975" cy="152800"/>
          </a:xfrm>
          <a:prstGeom prst="rect">
            <a:avLst/>
          </a:prstGeom>
          <a:noFill/>
          <a:ln>
            <a:noFill/>
          </a:ln>
        </p:spPr>
      </p:pic>
      <p:cxnSp>
        <p:nvCxnSpPr>
          <p:cNvPr id="238" name="Google Shape;238;p24"/>
          <p:cNvCxnSpPr/>
          <p:nvPr/>
        </p:nvCxnSpPr>
        <p:spPr>
          <a:xfrm>
            <a:off x="235200" y="2802975"/>
            <a:ext cx="8673600" cy="0"/>
          </a:xfrm>
          <a:prstGeom prst="straightConnector1">
            <a:avLst/>
          </a:prstGeom>
          <a:noFill/>
          <a:ln cap="flat" cmpd="sng" w="19050">
            <a:solidFill>
              <a:srgbClr val="007AFF"/>
            </a:solidFill>
            <a:prstDash val="solid"/>
            <a:round/>
            <a:headEnd len="med" w="med" type="oval"/>
            <a:tailEnd len="med" w="med" type="oval"/>
          </a:ln>
        </p:spPr>
      </p:cxnSp>
      <p:sp>
        <p:nvSpPr>
          <p:cNvPr id="239" name="Google Shape;239;p24"/>
          <p:cNvSpPr txBox="1"/>
          <p:nvPr/>
        </p:nvSpPr>
        <p:spPr>
          <a:xfrm rot="-4336365">
            <a:off x="-211906" y="2626876"/>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latin typeface="Archivo ExtraBold"/>
                <a:ea typeface="Archivo ExtraBold"/>
                <a:cs typeface="Archivo ExtraBold"/>
                <a:sym typeface="Archivo ExtraBold"/>
              </a:rPr>
              <a:t>Q4 22</a:t>
            </a:r>
            <a:endParaRPr sz="800">
              <a:solidFill>
                <a:schemeClr val="dk2"/>
              </a:solidFill>
              <a:latin typeface="Archivo ExtraBold"/>
              <a:ea typeface="Archivo ExtraBold"/>
              <a:cs typeface="Archivo ExtraBold"/>
              <a:sym typeface="Archivo ExtraBold"/>
            </a:endParaRPr>
          </a:p>
        </p:txBody>
      </p:sp>
      <p:sp>
        <p:nvSpPr>
          <p:cNvPr id="240" name="Google Shape;240;p24"/>
          <p:cNvSpPr txBox="1"/>
          <p:nvPr/>
        </p:nvSpPr>
        <p:spPr>
          <a:xfrm rot="-4336365">
            <a:off x="8455344" y="2960041"/>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latin typeface="Archivo ExtraBold"/>
                <a:ea typeface="Archivo ExtraBold"/>
                <a:cs typeface="Archivo ExtraBold"/>
                <a:sym typeface="Archivo ExtraBold"/>
              </a:rPr>
              <a:t>TODAY</a:t>
            </a:r>
            <a:endParaRPr sz="800">
              <a:solidFill>
                <a:schemeClr val="dk2"/>
              </a:solidFill>
              <a:latin typeface="Archivo ExtraBold"/>
              <a:ea typeface="Archivo ExtraBold"/>
              <a:cs typeface="Archivo ExtraBold"/>
              <a:sym typeface="Archivo ExtraBold"/>
            </a:endParaRPr>
          </a:p>
        </p:txBody>
      </p:sp>
      <p:sp>
        <p:nvSpPr>
          <p:cNvPr id="241" name="Google Shape;241;p24"/>
          <p:cNvSpPr txBox="1"/>
          <p:nvPr/>
        </p:nvSpPr>
        <p:spPr>
          <a:xfrm rot="-4336365">
            <a:off x="7303294" y="2655241"/>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highlight>
                  <a:srgbClr val="EFEFEF"/>
                </a:highlight>
                <a:latin typeface="Archivo ExtraBold"/>
                <a:ea typeface="Archivo ExtraBold"/>
                <a:cs typeface="Archivo ExtraBold"/>
                <a:sym typeface="Archivo ExtraBold"/>
              </a:rPr>
              <a:t>Q4 ‘23</a:t>
            </a:r>
            <a:endParaRPr sz="800">
              <a:solidFill>
                <a:schemeClr val="dk2"/>
              </a:solidFill>
              <a:highlight>
                <a:srgbClr val="EFEFEF"/>
              </a:highlight>
              <a:latin typeface="Archivo ExtraBold"/>
              <a:ea typeface="Archivo ExtraBold"/>
              <a:cs typeface="Archivo ExtraBold"/>
              <a:sym typeface="Archivo ExtraBold"/>
            </a:endParaRPr>
          </a:p>
        </p:txBody>
      </p:sp>
      <p:sp>
        <p:nvSpPr>
          <p:cNvPr id="242" name="Google Shape;242;p24"/>
          <p:cNvSpPr txBox="1"/>
          <p:nvPr/>
        </p:nvSpPr>
        <p:spPr>
          <a:xfrm rot="-4336365">
            <a:off x="3307544" y="2655241"/>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highlight>
                  <a:srgbClr val="EFEFEF"/>
                </a:highlight>
                <a:latin typeface="Archivo ExtraBold"/>
                <a:ea typeface="Archivo ExtraBold"/>
                <a:cs typeface="Archivo ExtraBold"/>
                <a:sym typeface="Archivo ExtraBold"/>
              </a:rPr>
              <a:t>Q2 ‘23</a:t>
            </a:r>
            <a:endParaRPr sz="800">
              <a:solidFill>
                <a:schemeClr val="dk2"/>
              </a:solidFill>
              <a:highlight>
                <a:srgbClr val="EFEFEF"/>
              </a:highlight>
              <a:latin typeface="Archivo ExtraBold"/>
              <a:ea typeface="Archivo ExtraBold"/>
              <a:cs typeface="Archivo ExtraBold"/>
              <a:sym typeface="Archivo ExtraBold"/>
            </a:endParaRPr>
          </a:p>
        </p:txBody>
      </p:sp>
      <p:cxnSp>
        <p:nvCxnSpPr>
          <p:cNvPr id="243" name="Google Shape;243;p24"/>
          <p:cNvCxnSpPr/>
          <p:nvPr/>
        </p:nvCxnSpPr>
        <p:spPr>
          <a:xfrm rot="10800000">
            <a:off x="762000" y="2177775"/>
            <a:ext cx="0" cy="625200"/>
          </a:xfrm>
          <a:prstGeom prst="straightConnector1">
            <a:avLst/>
          </a:prstGeom>
          <a:noFill/>
          <a:ln cap="flat" cmpd="sng" w="9525">
            <a:solidFill>
              <a:srgbClr val="666666"/>
            </a:solidFill>
            <a:prstDash val="solid"/>
            <a:round/>
            <a:headEnd len="med" w="med" type="none"/>
            <a:tailEnd len="med" w="med" type="oval"/>
          </a:ln>
        </p:spPr>
      </p:cxnSp>
      <p:sp>
        <p:nvSpPr>
          <p:cNvPr id="244" name="Google Shape;244;p24"/>
          <p:cNvSpPr txBox="1"/>
          <p:nvPr/>
        </p:nvSpPr>
        <p:spPr>
          <a:xfrm>
            <a:off x="461375" y="1948100"/>
            <a:ext cx="6675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600">
                <a:solidFill>
                  <a:schemeClr val="dk2"/>
                </a:solidFill>
                <a:latin typeface="Archivo ExtraBold"/>
                <a:ea typeface="Archivo ExtraBold"/>
                <a:cs typeface="Archivo ExtraBold"/>
                <a:sym typeface="Archivo ExtraBold"/>
              </a:rPr>
              <a:t>UX DESIGN</a:t>
            </a:r>
            <a:endParaRPr sz="600">
              <a:solidFill>
                <a:schemeClr val="dk2"/>
              </a:solidFill>
              <a:latin typeface="Archivo ExtraBold"/>
              <a:ea typeface="Archivo ExtraBold"/>
              <a:cs typeface="Archivo ExtraBold"/>
              <a:sym typeface="Archivo ExtraBold"/>
            </a:endParaRPr>
          </a:p>
        </p:txBody>
      </p:sp>
      <p:cxnSp>
        <p:nvCxnSpPr>
          <p:cNvPr id="245" name="Google Shape;245;p24"/>
          <p:cNvCxnSpPr/>
          <p:nvPr/>
        </p:nvCxnSpPr>
        <p:spPr>
          <a:xfrm>
            <a:off x="925100" y="2802975"/>
            <a:ext cx="0" cy="615300"/>
          </a:xfrm>
          <a:prstGeom prst="straightConnector1">
            <a:avLst/>
          </a:prstGeom>
          <a:noFill/>
          <a:ln cap="flat" cmpd="sng" w="9525">
            <a:solidFill>
              <a:srgbClr val="666666"/>
            </a:solidFill>
            <a:prstDash val="solid"/>
            <a:round/>
            <a:headEnd len="med" w="med" type="none"/>
            <a:tailEnd len="med" w="med" type="oval"/>
          </a:ln>
        </p:spPr>
      </p:cxnSp>
      <p:sp>
        <p:nvSpPr>
          <p:cNvPr id="246" name="Google Shape;246;p24"/>
          <p:cNvSpPr txBox="1"/>
          <p:nvPr/>
        </p:nvSpPr>
        <p:spPr>
          <a:xfrm>
            <a:off x="591350" y="3380950"/>
            <a:ext cx="6675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600">
                <a:solidFill>
                  <a:schemeClr val="dk2"/>
                </a:solidFill>
                <a:latin typeface="Archivo ExtraBold"/>
                <a:ea typeface="Archivo ExtraBold"/>
                <a:cs typeface="Archivo ExtraBold"/>
                <a:sym typeface="Archivo ExtraBold"/>
              </a:rPr>
              <a:t>NBA ART</a:t>
            </a:r>
            <a:endParaRPr sz="600">
              <a:solidFill>
                <a:schemeClr val="dk2"/>
              </a:solidFill>
              <a:latin typeface="Archivo ExtraBold"/>
              <a:ea typeface="Archivo ExtraBold"/>
              <a:cs typeface="Archivo ExtraBold"/>
              <a:sym typeface="Archivo ExtraBold"/>
            </a:endParaRPr>
          </a:p>
        </p:txBody>
      </p:sp>
      <p:cxnSp>
        <p:nvCxnSpPr>
          <p:cNvPr id="247" name="Google Shape;247;p24"/>
          <p:cNvCxnSpPr/>
          <p:nvPr/>
        </p:nvCxnSpPr>
        <p:spPr>
          <a:xfrm>
            <a:off x="1276900" y="2802975"/>
            <a:ext cx="0" cy="958200"/>
          </a:xfrm>
          <a:prstGeom prst="straightConnector1">
            <a:avLst/>
          </a:prstGeom>
          <a:noFill/>
          <a:ln cap="flat" cmpd="sng" w="9525">
            <a:solidFill>
              <a:srgbClr val="666666"/>
            </a:solidFill>
            <a:prstDash val="solid"/>
            <a:round/>
            <a:headEnd len="med" w="med" type="none"/>
            <a:tailEnd len="med" w="med" type="oval"/>
          </a:ln>
        </p:spPr>
      </p:cxnSp>
      <p:sp>
        <p:nvSpPr>
          <p:cNvPr id="248" name="Google Shape;248;p24"/>
          <p:cNvSpPr txBox="1"/>
          <p:nvPr/>
        </p:nvSpPr>
        <p:spPr>
          <a:xfrm>
            <a:off x="943150" y="3726250"/>
            <a:ext cx="6675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BACKEND &amp; FRONTEND BUILD</a:t>
            </a:r>
            <a:endParaRPr sz="600">
              <a:solidFill>
                <a:schemeClr val="dk2"/>
              </a:solidFill>
              <a:latin typeface="Archivo ExtraBold"/>
              <a:ea typeface="Archivo ExtraBold"/>
              <a:cs typeface="Archivo ExtraBold"/>
              <a:sym typeface="Archivo ExtraBold"/>
            </a:endParaRPr>
          </a:p>
        </p:txBody>
      </p:sp>
      <p:cxnSp>
        <p:nvCxnSpPr>
          <p:cNvPr id="249" name="Google Shape;249;p24"/>
          <p:cNvCxnSpPr/>
          <p:nvPr/>
        </p:nvCxnSpPr>
        <p:spPr>
          <a:xfrm rot="10800000">
            <a:off x="1341825" y="2371275"/>
            <a:ext cx="0" cy="431700"/>
          </a:xfrm>
          <a:prstGeom prst="straightConnector1">
            <a:avLst/>
          </a:prstGeom>
          <a:noFill/>
          <a:ln cap="flat" cmpd="sng" w="9525">
            <a:solidFill>
              <a:srgbClr val="666666"/>
            </a:solidFill>
            <a:prstDash val="solid"/>
            <a:round/>
            <a:headEnd len="med" w="med" type="none"/>
            <a:tailEnd len="med" w="med" type="oval"/>
          </a:ln>
        </p:spPr>
      </p:cxnSp>
      <p:sp>
        <p:nvSpPr>
          <p:cNvPr id="250" name="Google Shape;250;p24"/>
          <p:cNvSpPr txBox="1"/>
          <p:nvPr/>
        </p:nvSpPr>
        <p:spPr>
          <a:xfrm>
            <a:off x="948025" y="2064450"/>
            <a:ext cx="7554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USER ACCOUNTS</a:t>
            </a:r>
            <a:endParaRPr sz="600">
              <a:solidFill>
                <a:schemeClr val="dk2"/>
              </a:solidFill>
              <a:latin typeface="Archivo ExtraBold"/>
              <a:ea typeface="Archivo ExtraBold"/>
              <a:cs typeface="Archivo ExtraBold"/>
              <a:sym typeface="Archivo ExtraBold"/>
            </a:endParaRPr>
          </a:p>
        </p:txBody>
      </p:sp>
      <p:sp>
        <p:nvSpPr>
          <p:cNvPr id="251" name="Google Shape;251;p24"/>
          <p:cNvSpPr txBox="1"/>
          <p:nvPr/>
        </p:nvSpPr>
        <p:spPr>
          <a:xfrm>
            <a:off x="1479400" y="1508763"/>
            <a:ext cx="755400" cy="36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NBA SCORING INTEGRATION</a:t>
            </a:r>
            <a:endParaRPr sz="600">
              <a:solidFill>
                <a:schemeClr val="dk2"/>
              </a:solidFill>
              <a:latin typeface="Archivo ExtraBold"/>
              <a:ea typeface="Archivo ExtraBold"/>
              <a:cs typeface="Archivo ExtraBold"/>
              <a:sym typeface="Archivo ExtraBold"/>
            </a:endParaRPr>
          </a:p>
        </p:txBody>
      </p:sp>
      <p:cxnSp>
        <p:nvCxnSpPr>
          <p:cNvPr id="252" name="Google Shape;252;p24"/>
          <p:cNvCxnSpPr>
            <a:endCxn id="253" idx="0"/>
          </p:cNvCxnSpPr>
          <p:nvPr/>
        </p:nvCxnSpPr>
        <p:spPr>
          <a:xfrm>
            <a:off x="1686725" y="2802975"/>
            <a:ext cx="9600" cy="1379400"/>
          </a:xfrm>
          <a:prstGeom prst="straightConnector1">
            <a:avLst/>
          </a:prstGeom>
          <a:noFill/>
          <a:ln cap="flat" cmpd="sng" w="9525">
            <a:solidFill>
              <a:srgbClr val="666666"/>
            </a:solidFill>
            <a:prstDash val="solid"/>
            <a:round/>
            <a:headEnd len="med" w="med" type="none"/>
            <a:tailEnd len="med" w="med" type="oval"/>
          </a:ln>
        </p:spPr>
      </p:cxnSp>
      <p:sp>
        <p:nvSpPr>
          <p:cNvPr id="253" name="Google Shape;253;p24"/>
          <p:cNvSpPr txBox="1"/>
          <p:nvPr/>
        </p:nvSpPr>
        <p:spPr>
          <a:xfrm>
            <a:off x="1330025" y="4182375"/>
            <a:ext cx="732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SMART CONTRACTS</a:t>
            </a:r>
            <a:endParaRPr sz="600">
              <a:solidFill>
                <a:schemeClr val="dk2"/>
              </a:solidFill>
              <a:latin typeface="Archivo ExtraBold"/>
              <a:ea typeface="Archivo ExtraBold"/>
              <a:cs typeface="Archivo ExtraBold"/>
              <a:sym typeface="Archivo ExtraBold"/>
            </a:endParaRPr>
          </a:p>
        </p:txBody>
      </p:sp>
      <p:cxnSp>
        <p:nvCxnSpPr>
          <p:cNvPr id="254" name="Google Shape;254;p24"/>
          <p:cNvCxnSpPr/>
          <p:nvPr/>
        </p:nvCxnSpPr>
        <p:spPr>
          <a:xfrm>
            <a:off x="2457225" y="2798425"/>
            <a:ext cx="0" cy="858000"/>
          </a:xfrm>
          <a:prstGeom prst="straightConnector1">
            <a:avLst/>
          </a:prstGeom>
          <a:noFill/>
          <a:ln cap="flat" cmpd="sng" w="9525">
            <a:solidFill>
              <a:srgbClr val="007AFF"/>
            </a:solidFill>
            <a:prstDash val="solid"/>
            <a:round/>
            <a:headEnd len="med" w="med" type="none"/>
            <a:tailEnd len="med" w="med" type="oval"/>
          </a:ln>
        </p:spPr>
      </p:cxnSp>
      <p:sp>
        <p:nvSpPr>
          <p:cNvPr id="255" name="Google Shape;255;p24"/>
          <p:cNvSpPr txBox="1"/>
          <p:nvPr/>
        </p:nvSpPr>
        <p:spPr>
          <a:xfrm>
            <a:off x="2090925" y="3657850"/>
            <a:ext cx="732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lt1"/>
                </a:solidFill>
                <a:highlight>
                  <a:srgbClr val="007AFF"/>
                </a:highlight>
                <a:latin typeface="Archivo ExtraBold"/>
                <a:ea typeface="Archivo ExtraBold"/>
                <a:cs typeface="Archivo ExtraBold"/>
                <a:sym typeface="Archivo ExtraBold"/>
              </a:rPr>
              <a:t>INITIAL  NBA LAUNCH!</a:t>
            </a:r>
            <a:endParaRPr sz="600">
              <a:solidFill>
                <a:schemeClr val="lt1"/>
              </a:solidFill>
              <a:highlight>
                <a:srgbClr val="007AFF"/>
              </a:highlight>
              <a:latin typeface="Archivo ExtraBold"/>
              <a:ea typeface="Archivo ExtraBold"/>
              <a:cs typeface="Archivo ExtraBold"/>
              <a:sym typeface="Archivo ExtraBold"/>
            </a:endParaRPr>
          </a:p>
        </p:txBody>
      </p:sp>
      <p:cxnSp>
        <p:nvCxnSpPr>
          <p:cNvPr id="256" name="Google Shape;256;p24"/>
          <p:cNvCxnSpPr/>
          <p:nvPr/>
        </p:nvCxnSpPr>
        <p:spPr>
          <a:xfrm>
            <a:off x="3014975" y="2804400"/>
            <a:ext cx="0" cy="615300"/>
          </a:xfrm>
          <a:prstGeom prst="straightConnector1">
            <a:avLst/>
          </a:prstGeom>
          <a:noFill/>
          <a:ln cap="flat" cmpd="sng" w="9525">
            <a:solidFill>
              <a:srgbClr val="666666"/>
            </a:solidFill>
            <a:prstDash val="solid"/>
            <a:round/>
            <a:headEnd len="med" w="med" type="none"/>
            <a:tailEnd len="med" w="med" type="oval"/>
          </a:ln>
        </p:spPr>
      </p:cxnSp>
      <p:sp>
        <p:nvSpPr>
          <p:cNvPr id="257" name="Google Shape;257;p24"/>
          <p:cNvSpPr txBox="1"/>
          <p:nvPr/>
        </p:nvSpPr>
        <p:spPr>
          <a:xfrm>
            <a:off x="2681225" y="3382375"/>
            <a:ext cx="6675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UX FEEDBACK SURVEY</a:t>
            </a:r>
            <a:endParaRPr sz="600">
              <a:solidFill>
                <a:schemeClr val="dk2"/>
              </a:solidFill>
              <a:latin typeface="Archivo ExtraBold"/>
              <a:ea typeface="Archivo ExtraBold"/>
              <a:cs typeface="Archivo ExtraBold"/>
              <a:sym typeface="Archivo ExtraBold"/>
            </a:endParaRPr>
          </a:p>
        </p:txBody>
      </p:sp>
      <p:cxnSp>
        <p:nvCxnSpPr>
          <p:cNvPr id="258" name="Google Shape;258;p24"/>
          <p:cNvCxnSpPr/>
          <p:nvPr/>
        </p:nvCxnSpPr>
        <p:spPr>
          <a:xfrm rot="10800000">
            <a:off x="2318313" y="2165775"/>
            <a:ext cx="0" cy="637200"/>
          </a:xfrm>
          <a:prstGeom prst="straightConnector1">
            <a:avLst/>
          </a:prstGeom>
          <a:noFill/>
          <a:ln cap="flat" cmpd="sng" w="9525">
            <a:solidFill>
              <a:srgbClr val="666666"/>
            </a:solidFill>
            <a:prstDash val="solid"/>
            <a:round/>
            <a:headEnd len="med" w="med" type="none"/>
            <a:tailEnd len="med" w="med" type="oval"/>
          </a:ln>
        </p:spPr>
      </p:cxnSp>
      <p:sp>
        <p:nvSpPr>
          <p:cNvPr id="259" name="Google Shape;259;p24"/>
          <p:cNvSpPr txBox="1"/>
          <p:nvPr/>
        </p:nvSpPr>
        <p:spPr>
          <a:xfrm>
            <a:off x="1889475" y="1871900"/>
            <a:ext cx="8577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BASIC MARKETPLACE</a:t>
            </a:r>
            <a:endParaRPr sz="600">
              <a:solidFill>
                <a:schemeClr val="dk2"/>
              </a:solidFill>
              <a:latin typeface="Archivo ExtraBold"/>
              <a:ea typeface="Archivo ExtraBold"/>
              <a:cs typeface="Archivo ExtraBold"/>
              <a:sym typeface="Archivo ExtraBold"/>
            </a:endParaRPr>
          </a:p>
        </p:txBody>
      </p:sp>
      <p:cxnSp>
        <p:nvCxnSpPr>
          <p:cNvPr id="260" name="Google Shape;260;p24"/>
          <p:cNvCxnSpPr>
            <a:endCxn id="261" idx="2"/>
          </p:cNvCxnSpPr>
          <p:nvPr/>
        </p:nvCxnSpPr>
        <p:spPr>
          <a:xfrm rot="10800000">
            <a:off x="2731925" y="2538425"/>
            <a:ext cx="0" cy="258600"/>
          </a:xfrm>
          <a:prstGeom prst="straightConnector1">
            <a:avLst/>
          </a:prstGeom>
          <a:noFill/>
          <a:ln cap="flat" cmpd="sng" w="9525">
            <a:solidFill>
              <a:srgbClr val="666666"/>
            </a:solidFill>
            <a:prstDash val="solid"/>
            <a:round/>
            <a:headEnd len="med" w="med" type="none"/>
            <a:tailEnd len="med" w="med" type="oval"/>
          </a:ln>
        </p:spPr>
      </p:cxnSp>
      <p:sp>
        <p:nvSpPr>
          <p:cNvPr id="261" name="Google Shape;261;p24"/>
          <p:cNvSpPr txBox="1"/>
          <p:nvPr/>
        </p:nvSpPr>
        <p:spPr>
          <a:xfrm>
            <a:off x="2303075" y="2169125"/>
            <a:ext cx="8577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DISCORD</a:t>
            </a:r>
            <a:endParaRPr sz="600">
              <a:solidFill>
                <a:schemeClr val="dk2"/>
              </a:solidFill>
              <a:latin typeface="Archivo ExtraBold"/>
              <a:ea typeface="Archivo ExtraBold"/>
              <a:cs typeface="Archivo ExtraBold"/>
              <a:sym typeface="Archivo ExtraBold"/>
            </a:endParaRPr>
          </a:p>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COMMUNITY</a:t>
            </a:r>
            <a:endParaRPr sz="600">
              <a:solidFill>
                <a:schemeClr val="dk2"/>
              </a:solidFill>
              <a:latin typeface="Archivo ExtraBold"/>
              <a:ea typeface="Archivo ExtraBold"/>
              <a:cs typeface="Archivo ExtraBold"/>
              <a:sym typeface="Archivo ExtraBold"/>
            </a:endParaRPr>
          </a:p>
        </p:txBody>
      </p:sp>
      <p:cxnSp>
        <p:nvCxnSpPr>
          <p:cNvPr id="262" name="Google Shape;262;p24"/>
          <p:cNvCxnSpPr/>
          <p:nvPr/>
        </p:nvCxnSpPr>
        <p:spPr>
          <a:xfrm rot="10800000">
            <a:off x="1857100" y="1839625"/>
            <a:ext cx="0" cy="958800"/>
          </a:xfrm>
          <a:prstGeom prst="straightConnector1">
            <a:avLst/>
          </a:prstGeom>
          <a:noFill/>
          <a:ln cap="flat" cmpd="sng" w="9525">
            <a:solidFill>
              <a:srgbClr val="666666"/>
            </a:solidFill>
            <a:prstDash val="solid"/>
            <a:round/>
            <a:headEnd len="med" w="med" type="none"/>
            <a:tailEnd len="med" w="med" type="oval"/>
          </a:ln>
        </p:spPr>
      </p:cxnSp>
      <p:sp>
        <p:nvSpPr>
          <p:cNvPr id="263" name="Google Shape;263;p24"/>
          <p:cNvSpPr txBox="1"/>
          <p:nvPr/>
        </p:nvSpPr>
        <p:spPr>
          <a:xfrm rot="-4336365">
            <a:off x="1450169" y="2655241"/>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highlight>
                  <a:srgbClr val="EFEFEF"/>
                </a:highlight>
                <a:latin typeface="Archivo ExtraBold"/>
                <a:ea typeface="Archivo ExtraBold"/>
                <a:cs typeface="Archivo ExtraBold"/>
                <a:sym typeface="Archivo ExtraBold"/>
              </a:rPr>
              <a:t>Q1 ‘23</a:t>
            </a:r>
            <a:endParaRPr sz="800">
              <a:solidFill>
                <a:schemeClr val="dk2"/>
              </a:solidFill>
              <a:highlight>
                <a:srgbClr val="EFEFEF"/>
              </a:highlight>
              <a:latin typeface="Archivo ExtraBold"/>
              <a:ea typeface="Archivo ExtraBold"/>
              <a:cs typeface="Archivo ExtraBold"/>
              <a:sym typeface="Archivo ExtraBold"/>
            </a:endParaRPr>
          </a:p>
        </p:txBody>
      </p:sp>
      <p:cxnSp>
        <p:nvCxnSpPr>
          <p:cNvPr id="264" name="Google Shape;264;p24"/>
          <p:cNvCxnSpPr>
            <a:endCxn id="265" idx="2"/>
          </p:cNvCxnSpPr>
          <p:nvPr/>
        </p:nvCxnSpPr>
        <p:spPr>
          <a:xfrm rot="10800000">
            <a:off x="3833650" y="2545800"/>
            <a:ext cx="0" cy="258600"/>
          </a:xfrm>
          <a:prstGeom prst="straightConnector1">
            <a:avLst/>
          </a:prstGeom>
          <a:noFill/>
          <a:ln cap="flat" cmpd="sng" w="9525">
            <a:solidFill>
              <a:srgbClr val="666666"/>
            </a:solidFill>
            <a:prstDash val="solid"/>
            <a:round/>
            <a:headEnd len="med" w="med" type="none"/>
            <a:tailEnd len="med" w="med" type="oval"/>
          </a:ln>
        </p:spPr>
      </p:cxnSp>
      <p:sp>
        <p:nvSpPr>
          <p:cNvPr id="265" name="Google Shape;265;p24"/>
          <p:cNvSpPr txBox="1"/>
          <p:nvPr/>
        </p:nvSpPr>
        <p:spPr>
          <a:xfrm>
            <a:off x="3404800" y="2084100"/>
            <a:ext cx="8577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ARCHITECTURE &amp; STRATEGY FOR NFL</a:t>
            </a:r>
            <a:endParaRPr sz="600">
              <a:solidFill>
                <a:schemeClr val="dk2"/>
              </a:solidFill>
              <a:latin typeface="Archivo ExtraBold"/>
              <a:ea typeface="Archivo ExtraBold"/>
              <a:cs typeface="Archivo ExtraBold"/>
              <a:sym typeface="Archivo ExtraBold"/>
            </a:endParaRPr>
          </a:p>
        </p:txBody>
      </p:sp>
      <p:cxnSp>
        <p:nvCxnSpPr>
          <p:cNvPr id="266" name="Google Shape;266;p24"/>
          <p:cNvCxnSpPr/>
          <p:nvPr/>
        </p:nvCxnSpPr>
        <p:spPr>
          <a:xfrm>
            <a:off x="4811425" y="2799988"/>
            <a:ext cx="0" cy="615300"/>
          </a:xfrm>
          <a:prstGeom prst="straightConnector1">
            <a:avLst/>
          </a:prstGeom>
          <a:noFill/>
          <a:ln cap="flat" cmpd="sng" w="9525">
            <a:solidFill>
              <a:srgbClr val="666666"/>
            </a:solidFill>
            <a:prstDash val="solid"/>
            <a:round/>
            <a:headEnd len="med" w="med" type="none"/>
            <a:tailEnd len="med" w="med" type="oval"/>
          </a:ln>
        </p:spPr>
      </p:cxnSp>
      <p:sp>
        <p:nvSpPr>
          <p:cNvPr id="267" name="Google Shape;267;p24"/>
          <p:cNvSpPr txBox="1"/>
          <p:nvPr/>
        </p:nvSpPr>
        <p:spPr>
          <a:xfrm>
            <a:off x="4477675" y="3377963"/>
            <a:ext cx="6675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600">
                <a:solidFill>
                  <a:schemeClr val="dk2"/>
                </a:solidFill>
                <a:latin typeface="Archivo ExtraBold"/>
                <a:ea typeface="Archivo ExtraBold"/>
                <a:cs typeface="Archivo ExtraBold"/>
                <a:sym typeface="Archivo ExtraBold"/>
              </a:rPr>
              <a:t>AI NFL ART</a:t>
            </a:r>
            <a:endParaRPr sz="600">
              <a:solidFill>
                <a:schemeClr val="dk2"/>
              </a:solidFill>
              <a:latin typeface="Archivo ExtraBold"/>
              <a:ea typeface="Archivo ExtraBold"/>
              <a:cs typeface="Archivo ExtraBold"/>
              <a:sym typeface="Archivo ExtraBold"/>
            </a:endParaRPr>
          </a:p>
        </p:txBody>
      </p:sp>
      <p:sp>
        <p:nvSpPr>
          <p:cNvPr id="268" name="Google Shape;268;p24"/>
          <p:cNvSpPr txBox="1"/>
          <p:nvPr/>
        </p:nvSpPr>
        <p:spPr>
          <a:xfrm>
            <a:off x="4293538" y="1514738"/>
            <a:ext cx="7554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NFL SCORING ENGINE</a:t>
            </a:r>
            <a:endParaRPr sz="600">
              <a:solidFill>
                <a:schemeClr val="dk2"/>
              </a:solidFill>
              <a:latin typeface="Archivo ExtraBold"/>
              <a:ea typeface="Archivo ExtraBold"/>
              <a:cs typeface="Archivo ExtraBold"/>
              <a:sym typeface="Archivo ExtraBold"/>
            </a:endParaRPr>
          </a:p>
        </p:txBody>
      </p:sp>
      <p:cxnSp>
        <p:nvCxnSpPr>
          <p:cNvPr id="269" name="Google Shape;269;p24"/>
          <p:cNvCxnSpPr/>
          <p:nvPr/>
        </p:nvCxnSpPr>
        <p:spPr>
          <a:xfrm rot="10800000">
            <a:off x="4671238" y="1845600"/>
            <a:ext cx="0" cy="958800"/>
          </a:xfrm>
          <a:prstGeom prst="straightConnector1">
            <a:avLst/>
          </a:prstGeom>
          <a:noFill/>
          <a:ln cap="flat" cmpd="sng" w="9525">
            <a:solidFill>
              <a:srgbClr val="666666"/>
            </a:solidFill>
            <a:prstDash val="solid"/>
            <a:round/>
            <a:headEnd len="med" w="med" type="none"/>
            <a:tailEnd len="med" w="med" type="oval"/>
          </a:ln>
        </p:spPr>
      </p:cxnSp>
      <p:sp>
        <p:nvSpPr>
          <p:cNvPr id="270" name="Google Shape;270;p24"/>
          <p:cNvSpPr txBox="1"/>
          <p:nvPr/>
        </p:nvSpPr>
        <p:spPr>
          <a:xfrm>
            <a:off x="4705438" y="2001963"/>
            <a:ext cx="7554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BOOSTER PACK &amp; RARITY</a:t>
            </a:r>
            <a:endParaRPr sz="600">
              <a:solidFill>
                <a:schemeClr val="dk2"/>
              </a:solidFill>
              <a:latin typeface="Archivo ExtraBold"/>
              <a:ea typeface="Archivo ExtraBold"/>
              <a:cs typeface="Archivo ExtraBold"/>
              <a:sym typeface="Archivo ExtraBold"/>
            </a:endParaRPr>
          </a:p>
        </p:txBody>
      </p:sp>
      <p:cxnSp>
        <p:nvCxnSpPr>
          <p:cNvPr id="271" name="Google Shape;271;p24"/>
          <p:cNvCxnSpPr>
            <a:endCxn id="270" idx="2"/>
          </p:cNvCxnSpPr>
          <p:nvPr/>
        </p:nvCxnSpPr>
        <p:spPr>
          <a:xfrm rot="10800000">
            <a:off x="5083138" y="2463663"/>
            <a:ext cx="0" cy="345000"/>
          </a:xfrm>
          <a:prstGeom prst="straightConnector1">
            <a:avLst/>
          </a:prstGeom>
          <a:noFill/>
          <a:ln cap="flat" cmpd="sng" w="9525">
            <a:solidFill>
              <a:srgbClr val="666666"/>
            </a:solidFill>
            <a:prstDash val="solid"/>
            <a:round/>
            <a:headEnd len="med" w="med" type="none"/>
            <a:tailEnd len="med" w="med" type="oval"/>
          </a:ln>
        </p:spPr>
      </p:cxnSp>
      <p:cxnSp>
        <p:nvCxnSpPr>
          <p:cNvPr id="272" name="Google Shape;272;p24"/>
          <p:cNvCxnSpPr>
            <a:endCxn id="273" idx="0"/>
          </p:cNvCxnSpPr>
          <p:nvPr/>
        </p:nvCxnSpPr>
        <p:spPr>
          <a:xfrm>
            <a:off x="5236375" y="2799875"/>
            <a:ext cx="0" cy="855000"/>
          </a:xfrm>
          <a:prstGeom prst="straightConnector1">
            <a:avLst/>
          </a:prstGeom>
          <a:noFill/>
          <a:ln cap="flat" cmpd="sng" w="9525">
            <a:solidFill>
              <a:srgbClr val="666666"/>
            </a:solidFill>
            <a:prstDash val="solid"/>
            <a:round/>
            <a:headEnd len="med" w="med" type="none"/>
            <a:tailEnd len="med" w="med" type="oval"/>
          </a:ln>
        </p:spPr>
      </p:cxnSp>
      <p:sp>
        <p:nvSpPr>
          <p:cNvPr id="273" name="Google Shape;273;p24"/>
          <p:cNvSpPr txBox="1"/>
          <p:nvPr/>
        </p:nvSpPr>
        <p:spPr>
          <a:xfrm>
            <a:off x="4858675" y="3654875"/>
            <a:ext cx="7554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NFL SCORING INTEGRATION &amp; UI</a:t>
            </a:r>
            <a:endParaRPr sz="600">
              <a:solidFill>
                <a:schemeClr val="dk2"/>
              </a:solidFill>
              <a:latin typeface="Archivo ExtraBold"/>
              <a:ea typeface="Archivo ExtraBold"/>
              <a:cs typeface="Archivo ExtraBold"/>
              <a:sym typeface="Archivo ExtraBold"/>
            </a:endParaRPr>
          </a:p>
        </p:txBody>
      </p:sp>
      <p:sp>
        <p:nvSpPr>
          <p:cNvPr id="274" name="Google Shape;274;p24"/>
          <p:cNvSpPr txBox="1"/>
          <p:nvPr/>
        </p:nvSpPr>
        <p:spPr>
          <a:xfrm>
            <a:off x="6839175" y="1385988"/>
            <a:ext cx="7554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GOOGLE ANALYTICS</a:t>
            </a:r>
            <a:endParaRPr sz="600">
              <a:solidFill>
                <a:schemeClr val="dk2"/>
              </a:solidFill>
              <a:latin typeface="Archivo ExtraBold"/>
              <a:ea typeface="Archivo ExtraBold"/>
              <a:cs typeface="Archivo ExtraBold"/>
              <a:sym typeface="Archivo ExtraBold"/>
            </a:endParaRPr>
          </a:p>
        </p:txBody>
      </p:sp>
      <p:cxnSp>
        <p:nvCxnSpPr>
          <p:cNvPr id="275" name="Google Shape;275;p24"/>
          <p:cNvCxnSpPr/>
          <p:nvPr/>
        </p:nvCxnSpPr>
        <p:spPr>
          <a:xfrm rot="10800000">
            <a:off x="7216875" y="1755300"/>
            <a:ext cx="0" cy="1055400"/>
          </a:xfrm>
          <a:prstGeom prst="straightConnector1">
            <a:avLst/>
          </a:prstGeom>
          <a:noFill/>
          <a:ln cap="flat" cmpd="sng" w="9525">
            <a:solidFill>
              <a:srgbClr val="666666"/>
            </a:solidFill>
            <a:prstDash val="solid"/>
            <a:round/>
            <a:headEnd len="med" w="med" type="none"/>
            <a:tailEnd len="med" w="med" type="oval"/>
          </a:ln>
        </p:spPr>
      </p:cxnSp>
      <p:cxnSp>
        <p:nvCxnSpPr>
          <p:cNvPr id="276" name="Google Shape;276;p24"/>
          <p:cNvCxnSpPr>
            <a:endCxn id="277" idx="0"/>
          </p:cNvCxnSpPr>
          <p:nvPr/>
        </p:nvCxnSpPr>
        <p:spPr>
          <a:xfrm>
            <a:off x="5656037" y="2802750"/>
            <a:ext cx="0" cy="1365900"/>
          </a:xfrm>
          <a:prstGeom prst="straightConnector1">
            <a:avLst/>
          </a:prstGeom>
          <a:noFill/>
          <a:ln cap="flat" cmpd="sng" w="9525">
            <a:solidFill>
              <a:srgbClr val="666666"/>
            </a:solidFill>
            <a:prstDash val="solid"/>
            <a:round/>
            <a:headEnd len="med" w="med" type="none"/>
            <a:tailEnd len="med" w="med" type="oval"/>
          </a:ln>
        </p:spPr>
      </p:cxnSp>
      <p:sp>
        <p:nvSpPr>
          <p:cNvPr id="277" name="Google Shape;277;p24"/>
          <p:cNvSpPr txBox="1"/>
          <p:nvPr/>
        </p:nvSpPr>
        <p:spPr>
          <a:xfrm>
            <a:off x="5257487" y="4168650"/>
            <a:ext cx="7971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NOTIFICATION CENTER</a:t>
            </a:r>
            <a:endParaRPr sz="600">
              <a:solidFill>
                <a:schemeClr val="dk2"/>
              </a:solidFill>
              <a:latin typeface="Archivo ExtraBold"/>
              <a:ea typeface="Archivo ExtraBold"/>
              <a:cs typeface="Archivo ExtraBold"/>
              <a:sym typeface="Archivo ExtraBold"/>
            </a:endParaRPr>
          </a:p>
        </p:txBody>
      </p:sp>
      <p:sp>
        <p:nvSpPr>
          <p:cNvPr id="278" name="Google Shape;278;p24"/>
          <p:cNvSpPr txBox="1"/>
          <p:nvPr/>
        </p:nvSpPr>
        <p:spPr>
          <a:xfrm>
            <a:off x="5789188" y="2078163"/>
            <a:ext cx="755400" cy="276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lt1"/>
                </a:solidFill>
                <a:highlight>
                  <a:srgbClr val="007AFF"/>
                </a:highlight>
                <a:latin typeface="Archivo ExtraBold"/>
                <a:ea typeface="Archivo ExtraBold"/>
                <a:cs typeface="Archivo ExtraBold"/>
                <a:sym typeface="Archivo ExtraBold"/>
              </a:rPr>
              <a:t>NFL LAUNCH!</a:t>
            </a:r>
            <a:endParaRPr sz="600">
              <a:solidFill>
                <a:schemeClr val="lt1"/>
              </a:solidFill>
              <a:highlight>
                <a:srgbClr val="007AFF"/>
              </a:highlight>
              <a:latin typeface="Archivo ExtraBold"/>
              <a:ea typeface="Archivo ExtraBold"/>
              <a:cs typeface="Archivo ExtraBold"/>
              <a:sym typeface="Archivo ExtraBold"/>
            </a:endParaRPr>
          </a:p>
        </p:txBody>
      </p:sp>
      <p:cxnSp>
        <p:nvCxnSpPr>
          <p:cNvPr id="279" name="Google Shape;279;p24"/>
          <p:cNvCxnSpPr>
            <a:endCxn id="278" idx="2"/>
          </p:cNvCxnSpPr>
          <p:nvPr/>
        </p:nvCxnSpPr>
        <p:spPr>
          <a:xfrm rot="10800000">
            <a:off x="6166888" y="2355063"/>
            <a:ext cx="0" cy="453600"/>
          </a:xfrm>
          <a:prstGeom prst="straightConnector1">
            <a:avLst/>
          </a:prstGeom>
          <a:noFill/>
          <a:ln cap="flat" cmpd="sng" w="9525">
            <a:solidFill>
              <a:srgbClr val="007AFF"/>
            </a:solidFill>
            <a:prstDash val="solid"/>
            <a:round/>
            <a:headEnd len="med" w="med" type="none"/>
            <a:tailEnd len="med" w="med" type="oval"/>
          </a:ln>
        </p:spPr>
      </p:cxnSp>
      <p:cxnSp>
        <p:nvCxnSpPr>
          <p:cNvPr id="280" name="Google Shape;280;p24"/>
          <p:cNvCxnSpPr/>
          <p:nvPr/>
        </p:nvCxnSpPr>
        <p:spPr>
          <a:xfrm>
            <a:off x="6048950" y="2803213"/>
            <a:ext cx="0" cy="303000"/>
          </a:xfrm>
          <a:prstGeom prst="straightConnector1">
            <a:avLst/>
          </a:prstGeom>
          <a:noFill/>
          <a:ln cap="flat" cmpd="sng" w="9525">
            <a:solidFill>
              <a:srgbClr val="666666"/>
            </a:solidFill>
            <a:prstDash val="solid"/>
            <a:round/>
            <a:headEnd len="med" w="med" type="none"/>
            <a:tailEnd len="med" w="med" type="oval"/>
          </a:ln>
        </p:spPr>
      </p:cxnSp>
      <p:sp>
        <p:nvSpPr>
          <p:cNvPr id="281" name="Google Shape;281;p24"/>
          <p:cNvSpPr txBox="1"/>
          <p:nvPr/>
        </p:nvSpPr>
        <p:spPr>
          <a:xfrm>
            <a:off x="5601188" y="3051213"/>
            <a:ext cx="8577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RL PRIZE DISTRIBUTION PROCESS</a:t>
            </a:r>
            <a:endParaRPr sz="600">
              <a:solidFill>
                <a:schemeClr val="dk2"/>
              </a:solidFill>
              <a:latin typeface="Archivo ExtraBold"/>
              <a:ea typeface="Archivo ExtraBold"/>
              <a:cs typeface="Archivo ExtraBold"/>
              <a:sym typeface="Archivo ExtraBold"/>
            </a:endParaRPr>
          </a:p>
        </p:txBody>
      </p:sp>
      <p:sp>
        <p:nvSpPr>
          <p:cNvPr id="282" name="Google Shape;282;p24"/>
          <p:cNvSpPr txBox="1"/>
          <p:nvPr/>
        </p:nvSpPr>
        <p:spPr>
          <a:xfrm>
            <a:off x="6106426" y="1330475"/>
            <a:ext cx="7971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br>
              <a:rPr lang="en" sz="600">
                <a:solidFill>
                  <a:schemeClr val="dk2"/>
                </a:solidFill>
                <a:latin typeface="Archivo ExtraBold"/>
                <a:ea typeface="Archivo ExtraBold"/>
                <a:cs typeface="Archivo ExtraBold"/>
                <a:sym typeface="Archivo ExtraBold"/>
              </a:rPr>
            </a:br>
            <a:r>
              <a:rPr lang="en" sz="600">
                <a:solidFill>
                  <a:schemeClr val="dk2"/>
                </a:solidFill>
                <a:latin typeface="Archivo ExtraBold"/>
                <a:ea typeface="Archivo ExtraBold"/>
                <a:cs typeface="Archivo ExtraBold"/>
                <a:sym typeface="Archivo ExtraBold"/>
              </a:rPr>
              <a:t> NEWSLETTER</a:t>
            </a:r>
            <a:endParaRPr sz="600">
              <a:solidFill>
                <a:schemeClr val="dk2"/>
              </a:solidFill>
              <a:latin typeface="Archivo ExtraBold"/>
              <a:ea typeface="Archivo ExtraBold"/>
              <a:cs typeface="Archivo ExtraBold"/>
              <a:sym typeface="Archivo ExtraBold"/>
            </a:endParaRPr>
          </a:p>
        </p:txBody>
      </p:sp>
      <p:cxnSp>
        <p:nvCxnSpPr>
          <p:cNvPr id="283" name="Google Shape;283;p24"/>
          <p:cNvCxnSpPr>
            <a:endCxn id="282" idx="2"/>
          </p:cNvCxnSpPr>
          <p:nvPr/>
        </p:nvCxnSpPr>
        <p:spPr>
          <a:xfrm rot="10800000">
            <a:off x="6504976" y="1699775"/>
            <a:ext cx="0" cy="1097100"/>
          </a:xfrm>
          <a:prstGeom prst="straightConnector1">
            <a:avLst/>
          </a:prstGeom>
          <a:noFill/>
          <a:ln cap="flat" cmpd="sng" w="9525">
            <a:solidFill>
              <a:srgbClr val="666666"/>
            </a:solidFill>
            <a:prstDash val="solid"/>
            <a:round/>
            <a:headEnd len="med" w="med" type="none"/>
            <a:tailEnd len="med" w="med" type="oval"/>
          </a:ln>
        </p:spPr>
      </p:cxnSp>
      <p:cxnSp>
        <p:nvCxnSpPr>
          <p:cNvPr id="284" name="Google Shape;284;p24"/>
          <p:cNvCxnSpPr>
            <a:endCxn id="285" idx="0"/>
          </p:cNvCxnSpPr>
          <p:nvPr/>
        </p:nvCxnSpPr>
        <p:spPr>
          <a:xfrm>
            <a:off x="6623650" y="2799875"/>
            <a:ext cx="9600" cy="1379400"/>
          </a:xfrm>
          <a:prstGeom prst="straightConnector1">
            <a:avLst/>
          </a:prstGeom>
          <a:noFill/>
          <a:ln cap="flat" cmpd="sng" w="9525">
            <a:solidFill>
              <a:srgbClr val="666666"/>
            </a:solidFill>
            <a:prstDash val="solid"/>
            <a:round/>
            <a:headEnd len="med" w="med" type="none"/>
            <a:tailEnd len="med" w="med" type="oval"/>
          </a:ln>
        </p:spPr>
      </p:cxnSp>
      <p:sp>
        <p:nvSpPr>
          <p:cNvPr id="285" name="Google Shape;285;p24"/>
          <p:cNvSpPr txBox="1"/>
          <p:nvPr/>
        </p:nvSpPr>
        <p:spPr>
          <a:xfrm>
            <a:off x="6266950" y="4179275"/>
            <a:ext cx="7326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FULL SUITE TESTING ENV</a:t>
            </a:r>
            <a:endParaRPr sz="600">
              <a:solidFill>
                <a:schemeClr val="dk2"/>
              </a:solidFill>
              <a:latin typeface="Archivo ExtraBold"/>
              <a:ea typeface="Archivo ExtraBold"/>
              <a:cs typeface="Archivo ExtraBold"/>
              <a:sym typeface="Archivo ExtraBold"/>
            </a:endParaRPr>
          </a:p>
        </p:txBody>
      </p:sp>
      <p:sp>
        <p:nvSpPr>
          <p:cNvPr id="286" name="Google Shape;286;p24"/>
          <p:cNvSpPr txBox="1"/>
          <p:nvPr/>
        </p:nvSpPr>
        <p:spPr>
          <a:xfrm>
            <a:off x="6502088" y="1980613"/>
            <a:ext cx="75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600">
                <a:solidFill>
                  <a:schemeClr val="dk2"/>
                </a:solidFill>
                <a:latin typeface="Archivo ExtraBold"/>
                <a:ea typeface="Archivo ExtraBold"/>
                <a:cs typeface="Archivo ExtraBold"/>
                <a:sym typeface="Archivo ExtraBold"/>
              </a:rPr>
              <a:t>DISCORD HELP CENTER &amp; ISSUE RESOLUTION</a:t>
            </a:r>
            <a:endParaRPr sz="600">
              <a:solidFill>
                <a:schemeClr val="dk2"/>
              </a:solidFill>
              <a:latin typeface="Archivo ExtraBold"/>
              <a:ea typeface="Archivo ExtraBold"/>
              <a:cs typeface="Archivo ExtraBold"/>
              <a:sym typeface="Archivo ExtraBold"/>
            </a:endParaRPr>
          </a:p>
          <a:p>
            <a:pPr indent="0" lvl="0" marL="0" rtl="0" algn="ctr">
              <a:lnSpc>
                <a:spcPct val="100000"/>
              </a:lnSpc>
              <a:spcBef>
                <a:spcPts val="0"/>
              </a:spcBef>
              <a:spcAft>
                <a:spcPts val="0"/>
              </a:spcAft>
              <a:buNone/>
            </a:pPr>
            <a:r>
              <a:t/>
            </a:r>
            <a:endParaRPr sz="600">
              <a:solidFill>
                <a:schemeClr val="dk2"/>
              </a:solidFill>
              <a:latin typeface="Archivo ExtraBold"/>
              <a:ea typeface="Archivo ExtraBold"/>
              <a:cs typeface="Archivo ExtraBold"/>
              <a:sym typeface="Archivo ExtraBold"/>
            </a:endParaRPr>
          </a:p>
        </p:txBody>
      </p:sp>
      <p:cxnSp>
        <p:nvCxnSpPr>
          <p:cNvPr id="287" name="Google Shape;287;p24"/>
          <p:cNvCxnSpPr/>
          <p:nvPr/>
        </p:nvCxnSpPr>
        <p:spPr>
          <a:xfrm rot="10800000">
            <a:off x="6879788" y="2499063"/>
            <a:ext cx="0" cy="305400"/>
          </a:xfrm>
          <a:prstGeom prst="straightConnector1">
            <a:avLst/>
          </a:prstGeom>
          <a:noFill/>
          <a:ln cap="flat" cmpd="sng" w="9525">
            <a:solidFill>
              <a:srgbClr val="666666"/>
            </a:solidFill>
            <a:prstDash val="solid"/>
            <a:round/>
            <a:headEnd len="med" w="med" type="none"/>
            <a:tailEnd len="med" w="med" type="oval"/>
          </a:ln>
        </p:spPr>
      </p:cxnSp>
      <p:pic>
        <p:nvPicPr>
          <p:cNvPr id="288" name="Google Shape;288;p24"/>
          <p:cNvPicPr preferRelativeResize="0"/>
          <p:nvPr/>
        </p:nvPicPr>
        <p:blipFill>
          <a:blip r:embed="rId4">
            <a:alphaModFix/>
          </a:blip>
          <a:stretch>
            <a:fillRect/>
          </a:stretch>
        </p:blipFill>
        <p:spPr>
          <a:xfrm>
            <a:off x="5997080" y="1653725"/>
            <a:ext cx="344568" cy="478200"/>
          </a:xfrm>
          <a:prstGeom prst="rect">
            <a:avLst/>
          </a:prstGeom>
          <a:noFill/>
          <a:ln>
            <a:noFill/>
          </a:ln>
          <a:effectLst>
            <a:outerShdw blurRad="57150" rotWithShape="0" algn="bl" dir="5400000" dist="19050">
              <a:srgbClr val="000000">
                <a:alpha val="30000"/>
              </a:srgbClr>
            </a:outerShdw>
          </a:effectLst>
        </p:spPr>
      </p:pic>
      <p:pic>
        <p:nvPicPr>
          <p:cNvPr id="289" name="Google Shape;289;p24"/>
          <p:cNvPicPr preferRelativeResize="0"/>
          <p:nvPr/>
        </p:nvPicPr>
        <p:blipFill>
          <a:blip r:embed="rId5">
            <a:alphaModFix/>
          </a:blip>
          <a:stretch>
            <a:fillRect/>
          </a:stretch>
        </p:blipFill>
        <p:spPr>
          <a:xfrm>
            <a:off x="2191590" y="4000900"/>
            <a:ext cx="510599" cy="724704"/>
          </a:xfrm>
          <a:prstGeom prst="rect">
            <a:avLst/>
          </a:prstGeom>
          <a:noFill/>
          <a:ln>
            <a:noFill/>
          </a:ln>
        </p:spPr>
      </p:pic>
      <p:cxnSp>
        <p:nvCxnSpPr>
          <p:cNvPr id="290" name="Google Shape;290;p24"/>
          <p:cNvCxnSpPr/>
          <p:nvPr/>
        </p:nvCxnSpPr>
        <p:spPr>
          <a:xfrm>
            <a:off x="7362050" y="2796775"/>
            <a:ext cx="0" cy="615300"/>
          </a:xfrm>
          <a:prstGeom prst="straightConnector1">
            <a:avLst/>
          </a:prstGeom>
          <a:noFill/>
          <a:ln cap="flat" cmpd="sng" w="9525">
            <a:solidFill>
              <a:srgbClr val="666666"/>
            </a:solidFill>
            <a:prstDash val="solid"/>
            <a:round/>
            <a:headEnd len="med" w="med" type="none"/>
            <a:tailEnd len="med" w="med" type="oval"/>
          </a:ln>
        </p:spPr>
      </p:cxnSp>
      <p:sp>
        <p:nvSpPr>
          <p:cNvPr id="291" name="Google Shape;291;p24"/>
          <p:cNvSpPr txBox="1"/>
          <p:nvPr/>
        </p:nvSpPr>
        <p:spPr>
          <a:xfrm>
            <a:off x="7028300" y="3374750"/>
            <a:ext cx="6675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UX FEEDBACK SURVEY</a:t>
            </a:r>
            <a:endParaRPr sz="600">
              <a:solidFill>
                <a:schemeClr val="dk2"/>
              </a:solidFill>
              <a:latin typeface="Archivo ExtraBold"/>
              <a:ea typeface="Archivo ExtraBold"/>
              <a:cs typeface="Archivo ExtraBold"/>
              <a:sym typeface="Archivo ExtraBold"/>
            </a:endParaRPr>
          </a:p>
        </p:txBody>
      </p:sp>
      <p:sp>
        <p:nvSpPr>
          <p:cNvPr id="292" name="Google Shape;292;p24"/>
          <p:cNvSpPr txBox="1"/>
          <p:nvPr/>
        </p:nvSpPr>
        <p:spPr>
          <a:xfrm>
            <a:off x="7612038" y="1980613"/>
            <a:ext cx="75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solidFill>
                  <a:schemeClr val="dk2"/>
                </a:solidFill>
                <a:latin typeface="Archivo ExtraBold"/>
                <a:ea typeface="Archivo ExtraBold"/>
                <a:cs typeface="Archivo ExtraBold"/>
                <a:sym typeface="Archivo ExtraBold"/>
              </a:rPr>
              <a:t>METAVERSE GAMING DESIGN &amp; BUILD</a:t>
            </a:r>
            <a:endParaRPr sz="600">
              <a:solidFill>
                <a:schemeClr val="dk2"/>
              </a:solidFill>
              <a:latin typeface="Archivo ExtraBold"/>
              <a:ea typeface="Archivo ExtraBold"/>
              <a:cs typeface="Archivo ExtraBold"/>
              <a:sym typeface="Archivo ExtraBold"/>
            </a:endParaRPr>
          </a:p>
          <a:p>
            <a:pPr indent="0" lvl="0" marL="0" rtl="0" algn="ctr">
              <a:lnSpc>
                <a:spcPct val="100000"/>
              </a:lnSpc>
              <a:spcBef>
                <a:spcPts val="0"/>
              </a:spcBef>
              <a:spcAft>
                <a:spcPts val="0"/>
              </a:spcAft>
              <a:buNone/>
            </a:pPr>
            <a:r>
              <a:t/>
            </a:r>
            <a:endParaRPr sz="600">
              <a:solidFill>
                <a:schemeClr val="dk2"/>
              </a:solidFill>
              <a:latin typeface="Archivo ExtraBold"/>
              <a:ea typeface="Archivo ExtraBold"/>
              <a:cs typeface="Archivo ExtraBold"/>
              <a:sym typeface="Archivo ExtraBold"/>
            </a:endParaRPr>
          </a:p>
        </p:txBody>
      </p:sp>
      <p:cxnSp>
        <p:nvCxnSpPr>
          <p:cNvPr id="293" name="Google Shape;293;p24"/>
          <p:cNvCxnSpPr/>
          <p:nvPr/>
        </p:nvCxnSpPr>
        <p:spPr>
          <a:xfrm rot="10800000">
            <a:off x="7989738" y="2499063"/>
            <a:ext cx="0" cy="305400"/>
          </a:xfrm>
          <a:prstGeom prst="straightConnector1">
            <a:avLst/>
          </a:prstGeom>
          <a:noFill/>
          <a:ln cap="flat" cmpd="sng" w="9525">
            <a:solidFill>
              <a:srgbClr val="666666"/>
            </a:solidFill>
            <a:prstDash val="solid"/>
            <a:round/>
            <a:headEnd len="med" w="med" type="none"/>
            <a:tailEnd len="med" w="med" type="oval"/>
          </a:ln>
        </p:spPr>
      </p:cxnSp>
      <p:cxnSp>
        <p:nvCxnSpPr>
          <p:cNvPr id="294" name="Google Shape;294;p24"/>
          <p:cNvCxnSpPr/>
          <p:nvPr/>
        </p:nvCxnSpPr>
        <p:spPr>
          <a:xfrm>
            <a:off x="7867850" y="2802963"/>
            <a:ext cx="0" cy="303000"/>
          </a:xfrm>
          <a:prstGeom prst="straightConnector1">
            <a:avLst/>
          </a:prstGeom>
          <a:noFill/>
          <a:ln cap="flat" cmpd="sng" w="9525">
            <a:solidFill>
              <a:srgbClr val="666666"/>
            </a:solidFill>
            <a:prstDash val="solid"/>
            <a:round/>
            <a:headEnd len="med" w="med" type="none"/>
            <a:tailEnd len="med" w="med" type="oval"/>
          </a:ln>
        </p:spPr>
      </p:cxnSp>
      <p:sp>
        <p:nvSpPr>
          <p:cNvPr id="295" name="Google Shape;295;p24"/>
          <p:cNvSpPr txBox="1"/>
          <p:nvPr/>
        </p:nvSpPr>
        <p:spPr>
          <a:xfrm>
            <a:off x="7420088" y="3050963"/>
            <a:ext cx="8577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PAYMENT PROCESSOR PARTNERSHIP</a:t>
            </a:r>
            <a:endParaRPr sz="600">
              <a:solidFill>
                <a:schemeClr val="dk2"/>
              </a:solidFill>
              <a:latin typeface="Archivo ExtraBold"/>
              <a:ea typeface="Archivo ExtraBold"/>
              <a:cs typeface="Archivo ExtraBold"/>
              <a:sym typeface="Archivo ExtraBold"/>
            </a:endParaRPr>
          </a:p>
        </p:txBody>
      </p:sp>
      <p:cxnSp>
        <p:nvCxnSpPr>
          <p:cNvPr id="296" name="Google Shape;296;p24"/>
          <p:cNvCxnSpPr/>
          <p:nvPr/>
        </p:nvCxnSpPr>
        <p:spPr>
          <a:xfrm>
            <a:off x="7058225" y="2804163"/>
            <a:ext cx="0" cy="303000"/>
          </a:xfrm>
          <a:prstGeom prst="straightConnector1">
            <a:avLst/>
          </a:prstGeom>
          <a:noFill/>
          <a:ln cap="flat" cmpd="sng" w="9525">
            <a:solidFill>
              <a:srgbClr val="666666"/>
            </a:solidFill>
            <a:prstDash val="solid"/>
            <a:round/>
            <a:headEnd len="med" w="med" type="none"/>
            <a:tailEnd len="med" w="med" type="oval"/>
          </a:ln>
        </p:spPr>
      </p:cxnSp>
      <p:sp>
        <p:nvSpPr>
          <p:cNvPr id="297" name="Google Shape;297;p24"/>
          <p:cNvSpPr txBox="1"/>
          <p:nvPr/>
        </p:nvSpPr>
        <p:spPr>
          <a:xfrm>
            <a:off x="6610463" y="3052163"/>
            <a:ext cx="8577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NFLPA APP SUBMITTED</a:t>
            </a:r>
            <a:endParaRPr sz="600">
              <a:solidFill>
                <a:schemeClr val="dk2"/>
              </a:solidFill>
              <a:latin typeface="Archivo ExtraBold"/>
              <a:ea typeface="Archivo ExtraBold"/>
              <a:cs typeface="Archivo ExtraBold"/>
              <a:sym typeface="Archivo ExtraBold"/>
            </a:endParaRPr>
          </a:p>
        </p:txBody>
      </p:sp>
      <p:cxnSp>
        <p:nvCxnSpPr>
          <p:cNvPr id="298" name="Google Shape;298;p24"/>
          <p:cNvCxnSpPr>
            <a:endCxn id="299" idx="0"/>
          </p:cNvCxnSpPr>
          <p:nvPr/>
        </p:nvCxnSpPr>
        <p:spPr>
          <a:xfrm>
            <a:off x="8248675" y="2799850"/>
            <a:ext cx="4500" cy="926400"/>
          </a:xfrm>
          <a:prstGeom prst="straightConnector1">
            <a:avLst/>
          </a:prstGeom>
          <a:noFill/>
          <a:ln cap="flat" cmpd="sng" w="9525">
            <a:solidFill>
              <a:srgbClr val="666666"/>
            </a:solidFill>
            <a:prstDash val="solid"/>
            <a:round/>
            <a:headEnd len="med" w="med" type="none"/>
            <a:tailEnd len="med" w="med" type="oval"/>
          </a:ln>
        </p:spPr>
      </p:cxnSp>
      <p:sp>
        <p:nvSpPr>
          <p:cNvPr id="299" name="Google Shape;299;p24"/>
          <p:cNvSpPr txBox="1"/>
          <p:nvPr/>
        </p:nvSpPr>
        <p:spPr>
          <a:xfrm>
            <a:off x="7875475" y="3726250"/>
            <a:ext cx="755400" cy="4617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LONG TERM</a:t>
            </a:r>
            <a:r>
              <a:rPr lang="en" sz="600">
                <a:solidFill>
                  <a:schemeClr val="dk2"/>
                </a:solidFill>
                <a:latin typeface="Archivo ExtraBold"/>
                <a:ea typeface="Archivo ExtraBold"/>
                <a:cs typeface="Archivo ExtraBold"/>
                <a:sym typeface="Archivo ExtraBold"/>
              </a:rPr>
              <a:t> TOKENOMICS PLAN</a:t>
            </a:r>
            <a:endParaRPr sz="600">
              <a:solidFill>
                <a:schemeClr val="dk2"/>
              </a:solidFill>
              <a:latin typeface="Archivo ExtraBold"/>
              <a:ea typeface="Archivo ExtraBold"/>
              <a:cs typeface="Archivo ExtraBold"/>
              <a:sym typeface="Archivo ExtraBold"/>
            </a:endParaRPr>
          </a:p>
        </p:txBody>
      </p:sp>
      <p:sp>
        <p:nvSpPr>
          <p:cNvPr id="300" name="Google Shape;300;p24"/>
          <p:cNvSpPr txBox="1"/>
          <p:nvPr/>
        </p:nvSpPr>
        <p:spPr>
          <a:xfrm rot="-4336365">
            <a:off x="5343519" y="2655241"/>
            <a:ext cx="714318" cy="307774"/>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sz="800">
                <a:solidFill>
                  <a:schemeClr val="dk2"/>
                </a:solidFill>
                <a:highlight>
                  <a:srgbClr val="EFEFEF"/>
                </a:highlight>
                <a:latin typeface="Archivo ExtraBold"/>
                <a:ea typeface="Archivo ExtraBold"/>
                <a:cs typeface="Archivo ExtraBold"/>
                <a:sym typeface="Archivo ExtraBold"/>
              </a:rPr>
              <a:t>Q3 ‘23</a:t>
            </a:r>
            <a:endParaRPr sz="800">
              <a:solidFill>
                <a:schemeClr val="dk2"/>
              </a:solidFill>
              <a:highlight>
                <a:srgbClr val="EFEFEF"/>
              </a:highlight>
              <a:latin typeface="Archivo ExtraBold"/>
              <a:ea typeface="Archivo ExtraBold"/>
              <a:cs typeface="Archivo ExtraBold"/>
              <a:sym typeface="Archivo ExtraBold"/>
            </a:endParaRPr>
          </a:p>
        </p:txBody>
      </p:sp>
      <p:sp>
        <p:nvSpPr>
          <p:cNvPr id="301" name="Google Shape;301;p24"/>
          <p:cNvSpPr txBox="1"/>
          <p:nvPr/>
        </p:nvSpPr>
        <p:spPr>
          <a:xfrm>
            <a:off x="5081213" y="1514738"/>
            <a:ext cx="7554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600">
                <a:solidFill>
                  <a:schemeClr val="dk2"/>
                </a:solidFill>
                <a:latin typeface="Archivo ExtraBold"/>
                <a:ea typeface="Archivo ExtraBold"/>
                <a:cs typeface="Archivo ExtraBold"/>
                <a:sym typeface="Archivo ExtraBold"/>
              </a:rPr>
              <a:t>DFS LEGAL RESEARCH</a:t>
            </a:r>
            <a:endParaRPr sz="600">
              <a:solidFill>
                <a:schemeClr val="dk2"/>
              </a:solidFill>
              <a:latin typeface="Archivo ExtraBold"/>
              <a:ea typeface="Archivo ExtraBold"/>
              <a:cs typeface="Archivo ExtraBold"/>
              <a:sym typeface="Archivo ExtraBold"/>
            </a:endParaRPr>
          </a:p>
        </p:txBody>
      </p:sp>
      <p:cxnSp>
        <p:nvCxnSpPr>
          <p:cNvPr id="302" name="Google Shape;302;p24"/>
          <p:cNvCxnSpPr/>
          <p:nvPr/>
        </p:nvCxnSpPr>
        <p:spPr>
          <a:xfrm rot="10800000">
            <a:off x="5458913" y="1845600"/>
            <a:ext cx="0" cy="958800"/>
          </a:xfrm>
          <a:prstGeom prst="straightConnector1">
            <a:avLst/>
          </a:prstGeom>
          <a:noFill/>
          <a:ln cap="flat" cmpd="sng" w="9525">
            <a:solidFill>
              <a:srgbClr val="666666"/>
            </a:solidFill>
            <a:prstDash val="solid"/>
            <a:round/>
            <a:headEnd len="med" w="med" type="none"/>
            <a:tailEnd len="med" w="med" type="oval"/>
          </a:ln>
        </p:spPr>
      </p:cxnSp>
      <p:sp>
        <p:nvSpPr>
          <p:cNvPr id="303" name="Google Shape;303;p24"/>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24"/>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4"/>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24"/>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24"/>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4"/>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4"/>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24"/>
          <p:cNvSpPr/>
          <p:nvPr/>
        </p:nvSpPr>
        <p:spPr>
          <a:xfrm>
            <a:off x="3359975" y="3130575"/>
            <a:ext cx="548700" cy="30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Archivo"/>
                <a:ea typeface="Archivo"/>
                <a:cs typeface="Archivo"/>
                <a:sym typeface="Archivo"/>
              </a:rPr>
              <a:t>100</a:t>
            </a:r>
            <a:r>
              <a:rPr lang="en" sz="1000">
                <a:latin typeface="Archivo"/>
                <a:ea typeface="Archivo"/>
                <a:cs typeface="Archivo"/>
                <a:sym typeface="Archivo"/>
              </a:rPr>
              <a:t> users</a:t>
            </a:r>
            <a:endParaRPr sz="1000">
              <a:latin typeface="Archivo"/>
              <a:ea typeface="Archivo"/>
              <a:cs typeface="Archivo"/>
              <a:sym typeface="Archivo"/>
            </a:endParaRPr>
          </a:p>
        </p:txBody>
      </p:sp>
      <p:sp>
        <p:nvSpPr>
          <p:cNvPr id="311" name="Google Shape;311;p24"/>
          <p:cNvSpPr/>
          <p:nvPr/>
        </p:nvSpPr>
        <p:spPr>
          <a:xfrm>
            <a:off x="8266850" y="2338875"/>
            <a:ext cx="548700" cy="30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Archivo"/>
                <a:ea typeface="Archivo"/>
                <a:cs typeface="Archivo"/>
                <a:sym typeface="Archivo"/>
              </a:rPr>
              <a:t>214</a:t>
            </a:r>
            <a:r>
              <a:rPr lang="en" sz="1000">
                <a:latin typeface="Archivo"/>
                <a:ea typeface="Archivo"/>
                <a:cs typeface="Archivo"/>
                <a:sym typeface="Archivo"/>
              </a:rPr>
              <a:t> users</a:t>
            </a:r>
            <a:endParaRPr sz="1000">
              <a:latin typeface="Archivo"/>
              <a:ea typeface="Archivo"/>
              <a:cs typeface="Archivo"/>
              <a:sym typeface="Archivo"/>
            </a:endParaRPr>
          </a:p>
        </p:txBody>
      </p:sp>
      <p:sp>
        <p:nvSpPr>
          <p:cNvPr id="312" name="Google Shape;312;p24"/>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16" name="Shape 316"/>
        <p:cNvGrpSpPr/>
        <p:nvPr/>
      </p:nvGrpSpPr>
      <p:grpSpPr>
        <a:xfrm>
          <a:off x="0" y="0"/>
          <a:ext cx="0" cy="0"/>
          <a:chOff x="0" y="0"/>
          <a:chExt cx="0" cy="0"/>
        </a:xfrm>
      </p:grpSpPr>
      <p:sp>
        <p:nvSpPr>
          <p:cNvPr id="317" name="Google Shape;317;p25"/>
          <p:cNvSpPr/>
          <p:nvPr/>
        </p:nvSpPr>
        <p:spPr>
          <a:xfrm>
            <a:off x="152400" y="168075"/>
            <a:ext cx="52689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 name="Google Shape;318;p25"/>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 name="Google Shape;319;p25"/>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320" name="Google Shape;320;p25"/>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321" name="Google Shape;321;p25" title="Pack Opening.mp4">
            <a:hlinkClick r:id="rId4"/>
          </p:cNvPr>
          <p:cNvPicPr preferRelativeResize="0"/>
          <p:nvPr/>
        </p:nvPicPr>
        <p:blipFill>
          <a:blip r:embed="rId5">
            <a:alphaModFix/>
          </a:blip>
          <a:stretch>
            <a:fillRect/>
          </a:stretch>
        </p:blipFill>
        <p:spPr>
          <a:xfrm>
            <a:off x="158825" y="1337000"/>
            <a:ext cx="4334125" cy="3250580"/>
          </a:xfrm>
          <a:prstGeom prst="rect">
            <a:avLst/>
          </a:prstGeom>
          <a:noFill/>
          <a:ln>
            <a:noFill/>
          </a:ln>
        </p:spPr>
      </p:pic>
      <p:sp>
        <p:nvSpPr>
          <p:cNvPr id="322" name="Google Shape;322;p25"/>
          <p:cNvSpPr txBox="1"/>
          <p:nvPr/>
        </p:nvSpPr>
        <p:spPr>
          <a:xfrm>
            <a:off x="454350" y="967700"/>
            <a:ext cx="360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Packs create surprise and repeat </a:t>
            </a:r>
            <a:r>
              <a:rPr lang="en" sz="1200">
                <a:solidFill>
                  <a:schemeClr val="dk2"/>
                </a:solidFill>
                <a:latin typeface="Archivo Black"/>
                <a:ea typeface="Archivo Black"/>
                <a:cs typeface="Archivo Black"/>
                <a:sym typeface="Archivo Black"/>
              </a:rPr>
              <a:t>usage</a:t>
            </a:r>
            <a:endParaRPr sz="900">
              <a:solidFill>
                <a:schemeClr val="dk2"/>
              </a:solidFill>
            </a:endParaRPr>
          </a:p>
        </p:txBody>
      </p:sp>
      <p:pic>
        <p:nvPicPr>
          <p:cNvPr id="323" name="Google Shape;323;p25" title="Daily Reward.mp4">
            <a:hlinkClick r:id="rId6"/>
          </p:cNvPr>
          <p:cNvPicPr preferRelativeResize="0"/>
          <p:nvPr/>
        </p:nvPicPr>
        <p:blipFill>
          <a:blip r:embed="rId7">
            <a:alphaModFix/>
          </a:blip>
          <a:stretch>
            <a:fillRect/>
          </a:stretch>
        </p:blipFill>
        <p:spPr>
          <a:xfrm>
            <a:off x="4619350" y="1336988"/>
            <a:ext cx="4334125" cy="3250600"/>
          </a:xfrm>
          <a:prstGeom prst="rect">
            <a:avLst/>
          </a:prstGeom>
          <a:noFill/>
          <a:ln>
            <a:noFill/>
          </a:ln>
        </p:spPr>
      </p:pic>
      <p:sp>
        <p:nvSpPr>
          <p:cNvPr id="324" name="Google Shape;324;p25"/>
          <p:cNvSpPr txBox="1"/>
          <p:nvPr/>
        </p:nvSpPr>
        <p:spPr>
          <a:xfrm>
            <a:off x="4667324" y="939850"/>
            <a:ext cx="3970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Daily rewards create repeat usage and utility</a:t>
            </a:r>
            <a:endParaRPr sz="1200">
              <a:solidFill>
                <a:schemeClr val="dk2"/>
              </a:solidFill>
              <a:latin typeface="Archivo Black"/>
              <a:ea typeface="Archivo Black"/>
              <a:cs typeface="Archivo Black"/>
              <a:sym typeface="Archivo Black"/>
            </a:endParaRPr>
          </a:p>
        </p:txBody>
      </p:sp>
      <p:sp>
        <p:nvSpPr>
          <p:cNvPr id="325" name="Google Shape;325;p25"/>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5"/>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25"/>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25"/>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25"/>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25"/>
          <p:cNvSpPr txBox="1"/>
          <p:nvPr/>
        </p:nvSpPr>
        <p:spPr>
          <a:xfrm>
            <a:off x="214575" y="194775"/>
            <a:ext cx="4635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Key Game Capabilities</a:t>
            </a:r>
            <a:endParaRPr sz="1700">
              <a:solidFill>
                <a:srgbClr val="434343"/>
              </a:solidFill>
              <a:latin typeface="Archivo Black"/>
              <a:ea typeface="Archivo Black"/>
              <a:cs typeface="Archivo Black"/>
              <a:sym typeface="Archivo Black"/>
            </a:endParaRPr>
          </a:p>
        </p:txBody>
      </p:sp>
      <p:sp>
        <p:nvSpPr>
          <p:cNvPr id="331" name="Google Shape;331;p25"/>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25"/>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25"/>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37" name="Shape 337"/>
        <p:cNvGrpSpPr/>
        <p:nvPr/>
      </p:nvGrpSpPr>
      <p:grpSpPr>
        <a:xfrm>
          <a:off x="0" y="0"/>
          <a:ext cx="0" cy="0"/>
          <a:chOff x="0" y="0"/>
          <a:chExt cx="0" cy="0"/>
        </a:xfrm>
      </p:grpSpPr>
      <p:sp>
        <p:nvSpPr>
          <p:cNvPr id="338" name="Google Shape;338;p26"/>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26"/>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434343"/>
                </a:solidFill>
                <a:latin typeface="Archivo Black"/>
                <a:ea typeface="Archivo Black"/>
                <a:cs typeface="Archivo Black"/>
                <a:sym typeface="Archivo Black"/>
              </a:rPr>
              <a:t>Key Game Capabilities</a:t>
            </a:r>
            <a:endParaRPr sz="17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sp>
        <p:nvSpPr>
          <p:cNvPr id="340" name="Google Shape;340;p26"/>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26"/>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342" name="Google Shape;342;p26"/>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343" name="Google Shape;343;p26"/>
          <p:cNvSpPr txBox="1"/>
          <p:nvPr/>
        </p:nvSpPr>
        <p:spPr>
          <a:xfrm>
            <a:off x="4572000" y="639175"/>
            <a:ext cx="43335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Archivo Black"/>
                <a:ea typeface="Archivo Black"/>
                <a:cs typeface="Archivo Black"/>
                <a:sym typeface="Archivo Black"/>
              </a:rPr>
              <a:t>Marketplace provides instant </a:t>
            </a:r>
            <a:r>
              <a:rPr lang="en" sz="1100">
                <a:solidFill>
                  <a:schemeClr val="dk2"/>
                </a:solidFill>
                <a:latin typeface="Archivo Black"/>
                <a:ea typeface="Archivo Black"/>
                <a:cs typeface="Archivo Black"/>
                <a:sym typeface="Archivo Black"/>
              </a:rPr>
              <a:t>gratification</a:t>
            </a:r>
            <a:r>
              <a:rPr lang="en" sz="1100">
                <a:solidFill>
                  <a:schemeClr val="dk2"/>
                </a:solidFill>
                <a:latin typeface="Archivo Black"/>
                <a:ea typeface="Archivo Black"/>
                <a:cs typeface="Archivo Black"/>
                <a:sym typeface="Archivo Black"/>
              </a:rPr>
              <a:t> and liquidity</a:t>
            </a:r>
            <a:endParaRPr sz="1100">
              <a:solidFill>
                <a:schemeClr val="dk2"/>
              </a:solidFill>
              <a:latin typeface="Archivo Black"/>
              <a:ea typeface="Archivo Black"/>
              <a:cs typeface="Archivo Black"/>
              <a:sym typeface="Archivo Black"/>
            </a:endParaRPr>
          </a:p>
          <a:p>
            <a:pPr indent="0" lvl="0" marL="0" rtl="0" algn="ctr">
              <a:spcBef>
                <a:spcPts val="0"/>
              </a:spcBef>
              <a:spcAft>
                <a:spcPts val="0"/>
              </a:spcAft>
              <a:buNone/>
            </a:pPr>
            <a:r>
              <a:t/>
            </a:r>
            <a:endParaRPr sz="1200">
              <a:solidFill>
                <a:schemeClr val="dk2"/>
              </a:solidFill>
              <a:latin typeface="Archivo Black"/>
              <a:ea typeface="Archivo Black"/>
              <a:cs typeface="Archivo Black"/>
              <a:sym typeface="Archivo Black"/>
            </a:endParaRPr>
          </a:p>
          <a:p>
            <a:pPr indent="0" lvl="0" marL="0" rtl="0" algn="ctr">
              <a:spcBef>
                <a:spcPts val="0"/>
              </a:spcBef>
              <a:spcAft>
                <a:spcPts val="0"/>
              </a:spcAft>
              <a:buNone/>
            </a:pPr>
            <a:r>
              <a:rPr lang="en" sz="800">
                <a:solidFill>
                  <a:schemeClr val="dk2"/>
                </a:solidFill>
                <a:latin typeface="Archivo Black"/>
                <a:ea typeface="Archivo Black"/>
                <a:cs typeface="Archivo Black"/>
                <a:sym typeface="Archivo Black"/>
              </a:rPr>
              <a:t>SEARCH / FILTER / BUY / LIST / SELL</a:t>
            </a:r>
            <a:endParaRPr sz="500">
              <a:solidFill>
                <a:schemeClr val="dk2"/>
              </a:solidFill>
            </a:endParaRPr>
          </a:p>
        </p:txBody>
      </p:sp>
      <p:pic>
        <p:nvPicPr>
          <p:cNvPr id="344" name="Google Shape;344;p26" title="CryptoSports _ Contests - Google Chrome 2023-11-08 08-22-29.mp4">
            <a:hlinkClick r:id="rId4"/>
          </p:cNvPr>
          <p:cNvPicPr preferRelativeResize="0"/>
          <p:nvPr/>
        </p:nvPicPr>
        <p:blipFill>
          <a:blip r:embed="rId5">
            <a:alphaModFix/>
          </a:blip>
          <a:stretch>
            <a:fillRect/>
          </a:stretch>
        </p:blipFill>
        <p:spPr>
          <a:xfrm>
            <a:off x="126363" y="1621475"/>
            <a:ext cx="4260076" cy="2579750"/>
          </a:xfrm>
          <a:prstGeom prst="rect">
            <a:avLst/>
          </a:prstGeom>
          <a:noFill/>
          <a:ln>
            <a:noFill/>
          </a:ln>
        </p:spPr>
      </p:pic>
      <p:sp>
        <p:nvSpPr>
          <p:cNvPr id="345" name="Google Shape;345;p26"/>
          <p:cNvSpPr txBox="1"/>
          <p:nvPr/>
        </p:nvSpPr>
        <p:spPr>
          <a:xfrm>
            <a:off x="526913" y="1177225"/>
            <a:ext cx="3459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Build Lineups &amp; Live Fantasy Scoring</a:t>
            </a:r>
            <a:endParaRPr sz="900">
              <a:solidFill>
                <a:schemeClr val="dk2"/>
              </a:solidFill>
            </a:endParaRPr>
          </a:p>
        </p:txBody>
      </p:sp>
      <p:pic>
        <p:nvPicPr>
          <p:cNvPr id="346" name="Google Shape;346;p26" title="Marketplace_Chase.mp4">
            <a:hlinkClick r:id="rId6"/>
          </p:cNvPr>
          <p:cNvPicPr preferRelativeResize="0"/>
          <p:nvPr/>
        </p:nvPicPr>
        <p:blipFill>
          <a:blip r:embed="rId7">
            <a:alphaModFix/>
          </a:blip>
          <a:stretch>
            <a:fillRect/>
          </a:stretch>
        </p:blipFill>
        <p:spPr>
          <a:xfrm>
            <a:off x="4572000" y="1363724"/>
            <a:ext cx="4333362" cy="3095251"/>
          </a:xfrm>
          <a:prstGeom prst="rect">
            <a:avLst/>
          </a:prstGeom>
          <a:noFill/>
          <a:ln>
            <a:noFill/>
          </a:ln>
        </p:spPr>
      </p:pic>
      <p:sp>
        <p:nvSpPr>
          <p:cNvPr id="347" name="Google Shape;347;p26"/>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p26"/>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p26"/>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0" name="Google Shape;350;p26"/>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1" name="Google Shape;351;p26"/>
          <p:cNvSpPr/>
          <p:nvPr/>
        </p:nvSpPr>
        <p:spPr>
          <a:xfrm>
            <a:off x="9030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26"/>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26"/>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26"/>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58" name="Shape 358"/>
        <p:cNvGrpSpPr/>
        <p:nvPr/>
      </p:nvGrpSpPr>
      <p:grpSpPr>
        <a:xfrm>
          <a:off x="0" y="0"/>
          <a:ext cx="0" cy="0"/>
          <a:chOff x="0" y="0"/>
          <a:chExt cx="0" cy="0"/>
        </a:xfrm>
      </p:grpSpPr>
      <p:sp>
        <p:nvSpPr>
          <p:cNvPr id="359" name="Google Shape;359;p27"/>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27"/>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434343"/>
                </a:solidFill>
                <a:latin typeface="Archivo Black"/>
                <a:ea typeface="Archivo Black"/>
                <a:cs typeface="Archivo Black"/>
                <a:sym typeface="Archivo Black"/>
              </a:rPr>
              <a:t>Key Game Capabilities</a:t>
            </a:r>
            <a:endParaRPr sz="17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sp>
        <p:nvSpPr>
          <p:cNvPr id="361" name="Google Shape;361;p27"/>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27"/>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363" name="Google Shape;363;p27"/>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364" name="Google Shape;364;p27"/>
          <p:cNvSpPr txBox="1"/>
          <p:nvPr/>
        </p:nvSpPr>
        <p:spPr>
          <a:xfrm>
            <a:off x="238500" y="1222175"/>
            <a:ext cx="3811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latin typeface="Archivo Black"/>
                <a:ea typeface="Archivo Black"/>
                <a:cs typeface="Archivo Black"/>
                <a:sym typeface="Archivo Black"/>
              </a:rPr>
              <a:t>Gamecenter:</a:t>
            </a:r>
            <a:endParaRPr sz="1100">
              <a:solidFill>
                <a:schemeClr val="dk2"/>
              </a:solidFill>
              <a:latin typeface="Archivo Black"/>
              <a:ea typeface="Archivo Black"/>
              <a:cs typeface="Archivo Black"/>
              <a:sym typeface="Archivo Black"/>
            </a:endParaRPr>
          </a:p>
          <a:p>
            <a:pPr indent="-304800" lvl="0" marL="457200" rtl="0" algn="l">
              <a:spcBef>
                <a:spcPts val="0"/>
              </a:spcBef>
              <a:spcAft>
                <a:spcPts val="0"/>
              </a:spcAft>
              <a:buClr>
                <a:schemeClr val="dk2"/>
              </a:buClr>
              <a:buSzPts val="1200"/>
              <a:buFont typeface="Archivo"/>
              <a:buChar char="●"/>
            </a:pPr>
            <a:r>
              <a:rPr lang="en" sz="1200">
                <a:solidFill>
                  <a:schemeClr val="dk2"/>
                </a:solidFill>
                <a:latin typeface="Archivo"/>
                <a:ea typeface="Archivo"/>
                <a:cs typeface="Archivo"/>
                <a:sym typeface="Archivo"/>
              </a:rPr>
              <a:t>Provides </a:t>
            </a:r>
            <a:r>
              <a:rPr lang="en" sz="1200">
                <a:solidFill>
                  <a:schemeClr val="dk2"/>
                </a:solidFill>
                <a:latin typeface="Archivo"/>
                <a:ea typeface="Archivo"/>
                <a:cs typeface="Archivo"/>
                <a:sym typeface="Archivo"/>
              </a:rPr>
              <a:t>activities</a:t>
            </a:r>
            <a:r>
              <a:rPr lang="en" sz="1200">
                <a:solidFill>
                  <a:schemeClr val="dk2"/>
                </a:solidFill>
                <a:latin typeface="Archivo"/>
                <a:ea typeface="Archivo"/>
                <a:cs typeface="Archivo"/>
                <a:sym typeface="Archivo"/>
              </a:rPr>
              <a:t> during non game hours</a:t>
            </a:r>
            <a:endParaRPr sz="1200">
              <a:solidFill>
                <a:schemeClr val="dk2"/>
              </a:solidFill>
              <a:latin typeface="Archivo"/>
              <a:ea typeface="Archivo"/>
              <a:cs typeface="Archivo"/>
              <a:sym typeface="Archivo"/>
            </a:endParaRPr>
          </a:p>
          <a:p>
            <a:pPr indent="-304800" lvl="0" marL="457200" rtl="0" algn="l">
              <a:spcBef>
                <a:spcPts val="0"/>
              </a:spcBef>
              <a:spcAft>
                <a:spcPts val="0"/>
              </a:spcAft>
              <a:buClr>
                <a:schemeClr val="dk2"/>
              </a:buClr>
              <a:buSzPts val="1200"/>
              <a:buFont typeface="Archivo"/>
              <a:buChar char="●"/>
            </a:pPr>
            <a:r>
              <a:rPr lang="en" sz="1200">
                <a:solidFill>
                  <a:schemeClr val="dk2"/>
                </a:solidFill>
                <a:latin typeface="Archivo"/>
                <a:ea typeface="Archivo"/>
                <a:cs typeface="Archivo"/>
                <a:sym typeface="Archivo"/>
              </a:rPr>
              <a:t>Transitions users to gambling games</a:t>
            </a:r>
            <a:endParaRPr sz="1200">
              <a:solidFill>
                <a:schemeClr val="dk2"/>
              </a:solidFill>
              <a:latin typeface="Archivo"/>
              <a:ea typeface="Archivo"/>
              <a:cs typeface="Archivo"/>
              <a:sym typeface="Archivo"/>
            </a:endParaRPr>
          </a:p>
        </p:txBody>
      </p:sp>
      <p:sp>
        <p:nvSpPr>
          <p:cNvPr id="365" name="Google Shape;365;p27"/>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27"/>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27"/>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27"/>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27"/>
          <p:cNvSpPr/>
          <p:nvPr/>
        </p:nvSpPr>
        <p:spPr>
          <a:xfrm>
            <a:off x="9030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27"/>
          <p:cNvSpPr/>
          <p:nvPr/>
        </p:nvSpPr>
        <p:spPr>
          <a:xfrm>
            <a:off x="10525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1" name="Google Shape;371;p27"/>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2" name="Google Shape;372;p27"/>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pic>
        <p:nvPicPr>
          <p:cNvPr id="373" name="Google Shape;373;p27"/>
          <p:cNvPicPr preferRelativeResize="0"/>
          <p:nvPr/>
        </p:nvPicPr>
        <p:blipFill>
          <a:blip r:embed="rId4">
            <a:alphaModFix/>
          </a:blip>
          <a:stretch>
            <a:fillRect/>
          </a:stretch>
        </p:blipFill>
        <p:spPr>
          <a:xfrm>
            <a:off x="4159563" y="749250"/>
            <a:ext cx="4261526" cy="36450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377" name="Shape 377"/>
        <p:cNvGrpSpPr/>
        <p:nvPr/>
      </p:nvGrpSpPr>
      <p:grpSpPr>
        <a:xfrm>
          <a:off x="0" y="0"/>
          <a:ext cx="0" cy="0"/>
          <a:chOff x="0" y="0"/>
          <a:chExt cx="0" cy="0"/>
        </a:xfrm>
      </p:grpSpPr>
      <p:sp>
        <p:nvSpPr>
          <p:cNvPr id="378" name="Google Shape;378;p28"/>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28"/>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434343"/>
                </a:solidFill>
                <a:latin typeface="Archivo Black"/>
                <a:ea typeface="Archivo Black"/>
                <a:cs typeface="Archivo Black"/>
                <a:sym typeface="Archivo Black"/>
              </a:rPr>
              <a:t>Engaged community</a:t>
            </a:r>
            <a:endParaRPr sz="17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sp>
        <p:nvSpPr>
          <p:cNvPr id="380" name="Google Shape;380;p28"/>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28"/>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382" name="Google Shape;382;p28"/>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383" name="Google Shape;383;p28"/>
          <p:cNvSpPr txBox="1"/>
          <p:nvPr/>
        </p:nvSpPr>
        <p:spPr>
          <a:xfrm>
            <a:off x="5706250" y="997335"/>
            <a:ext cx="3151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…providing feedback and input</a:t>
            </a:r>
            <a:endParaRPr sz="500">
              <a:solidFill>
                <a:schemeClr val="dk2"/>
              </a:solidFill>
            </a:endParaRPr>
          </a:p>
        </p:txBody>
      </p:sp>
      <p:sp>
        <p:nvSpPr>
          <p:cNvPr id="384" name="Google Shape;384;p28"/>
          <p:cNvSpPr txBox="1"/>
          <p:nvPr/>
        </p:nvSpPr>
        <p:spPr>
          <a:xfrm>
            <a:off x="1216350" y="1021600"/>
            <a:ext cx="195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Active Community</a:t>
            </a:r>
            <a:endParaRPr sz="900">
              <a:solidFill>
                <a:schemeClr val="dk2"/>
              </a:solidFill>
            </a:endParaRPr>
          </a:p>
        </p:txBody>
      </p:sp>
      <p:sp>
        <p:nvSpPr>
          <p:cNvPr id="385" name="Google Shape;385;p28"/>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6" name="Google Shape;386;p28"/>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7" name="Google Shape;387;p28"/>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28"/>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28"/>
          <p:cNvSpPr/>
          <p:nvPr/>
        </p:nvSpPr>
        <p:spPr>
          <a:xfrm>
            <a:off x="903000" y="772325"/>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0" name="Google Shape;390;p28"/>
          <p:cNvPicPr preferRelativeResize="0"/>
          <p:nvPr/>
        </p:nvPicPr>
        <p:blipFill rotWithShape="1">
          <a:blip r:embed="rId4">
            <a:alphaModFix/>
          </a:blip>
          <a:srcRect b="0" l="0" r="0" t="3586"/>
          <a:stretch/>
        </p:blipFill>
        <p:spPr>
          <a:xfrm>
            <a:off x="113475" y="1478525"/>
            <a:ext cx="3151800" cy="2073156"/>
          </a:xfrm>
          <a:prstGeom prst="rect">
            <a:avLst/>
          </a:prstGeom>
          <a:noFill/>
          <a:ln>
            <a:noFill/>
          </a:ln>
        </p:spPr>
      </p:pic>
      <p:pic>
        <p:nvPicPr>
          <p:cNvPr id="391" name="Google Shape;391;p28"/>
          <p:cNvPicPr preferRelativeResize="0"/>
          <p:nvPr/>
        </p:nvPicPr>
        <p:blipFill rotWithShape="1">
          <a:blip r:embed="rId5">
            <a:alphaModFix/>
          </a:blip>
          <a:srcRect b="0" l="0" r="0" t="1893"/>
          <a:stretch/>
        </p:blipFill>
        <p:spPr>
          <a:xfrm>
            <a:off x="2250700" y="2257000"/>
            <a:ext cx="3060498" cy="2373374"/>
          </a:xfrm>
          <a:prstGeom prst="rect">
            <a:avLst/>
          </a:prstGeom>
          <a:noFill/>
          <a:ln>
            <a:noFill/>
          </a:ln>
        </p:spPr>
      </p:pic>
      <p:pic>
        <p:nvPicPr>
          <p:cNvPr id="392" name="Google Shape;392;p28"/>
          <p:cNvPicPr preferRelativeResize="0"/>
          <p:nvPr/>
        </p:nvPicPr>
        <p:blipFill>
          <a:blip r:embed="rId6">
            <a:alphaModFix/>
          </a:blip>
          <a:stretch>
            <a:fillRect/>
          </a:stretch>
        </p:blipFill>
        <p:spPr>
          <a:xfrm>
            <a:off x="5572700" y="1478535"/>
            <a:ext cx="3418899" cy="2373364"/>
          </a:xfrm>
          <a:prstGeom prst="rect">
            <a:avLst/>
          </a:prstGeom>
          <a:noFill/>
          <a:ln>
            <a:noFill/>
          </a:ln>
        </p:spPr>
      </p:pic>
      <p:pic>
        <p:nvPicPr>
          <p:cNvPr id="393" name="Google Shape;393;p28"/>
          <p:cNvPicPr preferRelativeResize="0"/>
          <p:nvPr/>
        </p:nvPicPr>
        <p:blipFill>
          <a:blip r:embed="rId7">
            <a:alphaModFix/>
          </a:blip>
          <a:stretch>
            <a:fillRect/>
          </a:stretch>
        </p:blipFill>
        <p:spPr>
          <a:xfrm>
            <a:off x="5572700" y="3963800"/>
            <a:ext cx="3151801" cy="722184"/>
          </a:xfrm>
          <a:prstGeom prst="rect">
            <a:avLst/>
          </a:prstGeom>
          <a:noFill/>
          <a:ln>
            <a:noFill/>
          </a:ln>
        </p:spPr>
      </p:pic>
      <p:sp>
        <p:nvSpPr>
          <p:cNvPr id="394" name="Google Shape;394;p28"/>
          <p:cNvSpPr/>
          <p:nvPr/>
        </p:nvSpPr>
        <p:spPr>
          <a:xfrm>
            <a:off x="10525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28"/>
          <p:cNvSpPr/>
          <p:nvPr/>
        </p:nvSpPr>
        <p:spPr>
          <a:xfrm>
            <a:off x="12021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28"/>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400" name="Shape 400"/>
        <p:cNvGrpSpPr/>
        <p:nvPr/>
      </p:nvGrpSpPr>
      <p:grpSpPr>
        <a:xfrm>
          <a:off x="0" y="0"/>
          <a:ext cx="0" cy="0"/>
          <a:chOff x="0" y="0"/>
          <a:chExt cx="0" cy="0"/>
        </a:xfrm>
      </p:grpSpPr>
      <p:sp>
        <p:nvSpPr>
          <p:cNvPr id="401" name="Google Shape;401;p29"/>
          <p:cNvSpPr/>
          <p:nvPr/>
        </p:nvSpPr>
        <p:spPr>
          <a:xfrm>
            <a:off x="1110364" y="959525"/>
            <a:ext cx="3623400" cy="3623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29"/>
          <p:cNvSpPr/>
          <p:nvPr/>
        </p:nvSpPr>
        <p:spPr>
          <a:xfrm>
            <a:off x="4360989" y="959525"/>
            <a:ext cx="3623400" cy="36234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29"/>
          <p:cNvSpPr/>
          <p:nvPr/>
        </p:nvSpPr>
        <p:spPr>
          <a:xfrm>
            <a:off x="152400" y="168075"/>
            <a:ext cx="88344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29"/>
          <p:cNvSpPr txBox="1"/>
          <p:nvPr/>
        </p:nvSpPr>
        <p:spPr>
          <a:xfrm>
            <a:off x="1702750" y="2091325"/>
            <a:ext cx="29595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Game design &amp; economics</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Community management</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Product management</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Software engineering</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Product Design UX &amp; art</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Business, licensing &amp; legal</a:t>
            </a:r>
            <a:endParaRPr sz="1200">
              <a:solidFill>
                <a:schemeClr val="dk1"/>
              </a:solidFill>
              <a:latin typeface="Archivo Light"/>
              <a:ea typeface="Archivo Light"/>
              <a:cs typeface="Archivo Light"/>
              <a:sym typeface="Archivo Light"/>
            </a:endParaRPr>
          </a:p>
        </p:txBody>
      </p:sp>
      <p:sp>
        <p:nvSpPr>
          <p:cNvPr id="405" name="Google Shape;405;p29"/>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29"/>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407" name="Google Shape;407;p29"/>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408" name="Google Shape;408;p29"/>
          <p:cNvSpPr txBox="1"/>
          <p:nvPr/>
        </p:nvSpPr>
        <p:spPr>
          <a:xfrm>
            <a:off x="1662375" y="17130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rgbClr val="007AFF"/>
                </a:solidFill>
                <a:latin typeface="Archivo"/>
                <a:ea typeface="Archivo"/>
                <a:cs typeface="Archivo"/>
                <a:sym typeface="Archivo"/>
              </a:rPr>
              <a:t>7 core members</a:t>
            </a:r>
            <a:endParaRPr b="1">
              <a:latin typeface="Archivo"/>
              <a:ea typeface="Archivo"/>
              <a:cs typeface="Archivo"/>
              <a:sym typeface="Archivo"/>
            </a:endParaRPr>
          </a:p>
        </p:txBody>
      </p:sp>
      <p:sp>
        <p:nvSpPr>
          <p:cNvPr id="409" name="Google Shape;409;p29"/>
          <p:cNvSpPr txBox="1"/>
          <p:nvPr/>
        </p:nvSpPr>
        <p:spPr>
          <a:xfrm>
            <a:off x="4938150" y="2097275"/>
            <a:ext cx="28521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Community manager</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UX Design</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Tokenomics consultants</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Legal</a:t>
            </a:r>
            <a:endParaRPr sz="1200">
              <a:solidFill>
                <a:schemeClr val="dk1"/>
              </a:solidFill>
              <a:latin typeface="Archivo Light"/>
              <a:ea typeface="Archivo Light"/>
              <a:cs typeface="Archivo Light"/>
              <a:sym typeface="Archivo Light"/>
            </a:endParaRPr>
          </a:p>
          <a:p>
            <a:pPr indent="-304800" lvl="1" marL="9144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ZWill</a:t>
            </a:r>
            <a:endParaRPr sz="1200">
              <a:solidFill>
                <a:schemeClr val="dk1"/>
              </a:solidFill>
              <a:latin typeface="Archivo Light"/>
              <a:ea typeface="Archivo Light"/>
              <a:cs typeface="Archivo Light"/>
              <a:sym typeface="Archivo Light"/>
            </a:endParaRPr>
          </a:p>
          <a:p>
            <a:pPr indent="-304800" lvl="1" marL="9144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Peter Luce</a:t>
            </a:r>
            <a:endParaRPr sz="1200">
              <a:solidFill>
                <a:schemeClr val="dk1"/>
              </a:solidFill>
              <a:latin typeface="Archivo Light"/>
              <a:ea typeface="Archivo Light"/>
              <a:cs typeface="Archivo Light"/>
              <a:sym typeface="Archivo Light"/>
            </a:endParaRPr>
          </a:p>
        </p:txBody>
      </p:sp>
      <p:sp>
        <p:nvSpPr>
          <p:cNvPr id="410" name="Google Shape;410;p29"/>
          <p:cNvSpPr txBox="1"/>
          <p:nvPr/>
        </p:nvSpPr>
        <p:spPr>
          <a:xfrm>
            <a:off x="4897775" y="171902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600">
                <a:solidFill>
                  <a:srgbClr val="007AFF"/>
                </a:solidFill>
                <a:latin typeface="Archivo"/>
                <a:ea typeface="Archivo"/>
                <a:cs typeface="Archivo"/>
                <a:sym typeface="Archivo"/>
              </a:rPr>
              <a:t>Essential subcontractors</a:t>
            </a:r>
            <a:endParaRPr b="1">
              <a:latin typeface="Archivo"/>
              <a:ea typeface="Archivo"/>
              <a:cs typeface="Archivo"/>
              <a:sym typeface="Archivo"/>
            </a:endParaRPr>
          </a:p>
        </p:txBody>
      </p:sp>
      <p:sp>
        <p:nvSpPr>
          <p:cNvPr id="411" name="Google Shape;411;p29"/>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29"/>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29"/>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29"/>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29"/>
          <p:cNvSpPr/>
          <p:nvPr/>
        </p:nvSpPr>
        <p:spPr>
          <a:xfrm>
            <a:off x="9030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6" name="Google Shape;416;p29"/>
          <p:cNvSpPr txBox="1"/>
          <p:nvPr/>
        </p:nvSpPr>
        <p:spPr>
          <a:xfrm>
            <a:off x="214575" y="194775"/>
            <a:ext cx="8334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7 Passionate Team Members</a:t>
            </a:r>
            <a:endParaRPr sz="1700">
              <a:solidFill>
                <a:srgbClr val="434343"/>
              </a:solidFill>
              <a:latin typeface="Archivo Black"/>
              <a:ea typeface="Archivo Black"/>
              <a:cs typeface="Archivo Black"/>
              <a:sym typeface="Archivo Black"/>
            </a:endParaRPr>
          </a:p>
        </p:txBody>
      </p:sp>
      <p:sp>
        <p:nvSpPr>
          <p:cNvPr id="417" name="Google Shape;417;p29"/>
          <p:cNvSpPr/>
          <p:nvPr/>
        </p:nvSpPr>
        <p:spPr>
          <a:xfrm>
            <a:off x="1052550" y="772325"/>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29"/>
          <p:cNvSpPr/>
          <p:nvPr/>
        </p:nvSpPr>
        <p:spPr>
          <a:xfrm>
            <a:off x="12021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29"/>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423" name="Shape 423"/>
        <p:cNvGrpSpPr/>
        <p:nvPr/>
      </p:nvGrpSpPr>
      <p:grpSpPr>
        <a:xfrm>
          <a:off x="0" y="0"/>
          <a:ext cx="0" cy="0"/>
          <a:chOff x="0" y="0"/>
          <a:chExt cx="0" cy="0"/>
        </a:xfrm>
      </p:grpSpPr>
      <p:pic>
        <p:nvPicPr>
          <p:cNvPr id="424" name="Google Shape;424;p30"/>
          <p:cNvPicPr preferRelativeResize="0"/>
          <p:nvPr/>
        </p:nvPicPr>
        <p:blipFill rotWithShape="1">
          <a:blip r:embed="rId3">
            <a:alphaModFix amt="30000"/>
          </a:blip>
          <a:srcRect b="4845" l="8347" r="8339" t="7365"/>
          <a:stretch/>
        </p:blipFill>
        <p:spPr>
          <a:xfrm rot="-5400000">
            <a:off x="-788300" y="788300"/>
            <a:ext cx="5177250" cy="3600650"/>
          </a:xfrm>
          <a:prstGeom prst="rect">
            <a:avLst/>
          </a:prstGeom>
          <a:noFill/>
          <a:ln>
            <a:noFill/>
          </a:ln>
        </p:spPr>
      </p:pic>
      <p:sp>
        <p:nvSpPr>
          <p:cNvPr id="425" name="Google Shape;425;p30"/>
          <p:cNvSpPr/>
          <p:nvPr/>
        </p:nvSpPr>
        <p:spPr>
          <a:xfrm>
            <a:off x="3569250" y="0"/>
            <a:ext cx="55749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0"/>
          <p:cNvSpPr/>
          <p:nvPr/>
        </p:nvSpPr>
        <p:spPr>
          <a:xfrm>
            <a:off x="4983125" y="3882000"/>
            <a:ext cx="3719100" cy="6384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30"/>
          <p:cNvSpPr txBox="1"/>
          <p:nvPr/>
        </p:nvSpPr>
        <p:spPr>
          <a:xfrm>
            <a:off x="5227625" y="3958688"/>
            <a:ext cx="3719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900">
                <a:solidFill>
                  <a:srgbClr val="434343"/>
                </a:solidFill>
                <a:latin typeface="Archivo Black"/>
                <a:ea typeface="Archivo Black"/>
                <a:cs typeface="Archivo Black"/>
                <a:sym typeface="Archivo Black"/>
              </a:rPr>
              <a:t>TRACTION - CUSTOMERS</a:t>
            </a:r>
            <a:endParaRPr sz="1277">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2100">
              <a:solidFill>
                <a:srgbClr val="434343"/>
              </a:solidFill>
              <a:latin typeface="Archivo Black"/>
              <a:ea typeface="Archivo Black"/>
              <a:cs typeface="Archivo Black"/>
              <a:sym typeface="Archivo Black"/>
            </a:endParaRPr>
          </a:p>
        </p:txBody>
      </p:sp>
      <p:pic>
        <p:nvPicPr>
          <p:cNvPr id="428" name="Google Shape;428;p30"/>
          <p:cNvPicPr preferRelativeResize="0"/>
          <p:nvPr/>
        </p:nvPicPr>
        <p:blipFill>
          <a:blip r:embed="rId4">
            <a:alphaModFix/>
          </a:blip>
          <a:stretch>
            <a:fillRect/>
          </a:stretch>
        </p:blipFill>
        <p:spPr>
          <a:xfrm>
            <a:off x="4134950" y="3666300"/>
            <a:ext cx="1092675" cy="1092675"/>
          </a:xfrm>
          <a:prstGeom prst="rect">
            <a:avLst/>
          </a:prstGeom>
          <a:noFill/>
          <a:ln>
            <a:noFill/>
          </a:ln>
        </p:spPr>
      </p:pic>
      <p:sp>
        <p:nvSpPr>
          <p:cNvPr id="429" name="Google Shape;429;p30"/>
          <p:cNvSpPr/>
          <p:nvPr/>
        </p:nvSpPr>
        <p:spPr>
          <a:xfrm rot="179252">
            <a:off x="32902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0" name="Google Shape;430;p30"/>
          <p:cNvPicPr preferRelativeResize="0"/>
          <p:nvPr/>
        </p:nvPicPr>
        <p:blipFill>
          <a:blip r:embed="rId5">
            <a:alphaModFix/>
          </a:blip>
          <a:stretch>
            <a:fillRect/>
          </a:stretch>
        </p:blipFill>
        <p:spPr>
          <a:xfrm>
            <a:off x="699576" y="1174200"/>
            <a:ext cx="2020500" cy="2804100"/>
          </a:xfrm>
          <a:prstGeom prst="roundRect">
            <a:avLst>
              <a:gd fmla="val 2862" name="adj"/>
            </a:avLst>
          </a:prstGeom>
          <a:noFill/>
          <a:ln>
            <a:noFill/>
          </a:ln>
          <a:effectLst>
            <a:outerShdw blurRad="57150" rotWithShape="0" algn="bl" dir="5400000" dist="19050">
              <a:srgbClr val="000000">
                <a:alpha val="30000"/>
              </a:srgbClr>
            </a:outerShdw>
          </a:effectLst>
        </p:spPr>
      </p:pic>
      <p:pic>
        <p:nvPicPr>
          <p:cNvPr id="431" name="Google Shape;431;p30"/>
          <p:cNvPicPr preferRelativeResize="0"/>
          <p:nvPr/>
        </p:nvPicPr>
        <p:blipFill rotWithShape="1">
          <a:blip r:embed="rId6">
            <a:alphaModFix/>
          </a:blip>
          <a:srcRect b="54354" l="0" r="0" t="0"/>
          <a:stretch/>
        </p:blipFill>
        <p:spPr>
          <a:xfrm>
            <a:off x="699575" y="4154575"/>
            <a:ext cx="2020500" cy="1279899"/>
          </a:xfrm>
          <a:prstGeom prst="rect">
            <a:avLst/>
          </a:prstGeom>
          <a:noFill/>
          <a:ln>
            <a:noFill/>
          </a:ln>
          <a:effectLst>
            <a:outerShdw blurRad="57150" rotWithShape="0" algn="bl" dir="5400000" dist="19050">
              <a:srgbClr val="000000">
                <a:alpha val="30000"/>
              </a:srgbClr>
            </a:outerShdw>
          </a:effectLst>
        </p:spPr>
      </p:pic>
      <p:pic>
        <p:nvPicPr>
          <p:cNvPr id="432" name="Google Shape;432;p30"/>
          <p:cNvPicPr preferRelativeResize="0"/>
          <p:nvPr/>
        </p:nvPicPr>
        <p:blipFill rotWithShape="1">
          <a:blip r:embed="rId7">
            <a:alphaModFix/>
          </a:blip>
          <a:srcRect b="0" l="0" r="0" t="58891"/>
          <a:stretch/>
        </p:blipFill>
        <p:spPr>
          <a:xfrm>
            <a:off x="699575" y="-154900"/>
            <a:ext cx="2020500" cy="1152675"/>
          </a:xfrm>
          <a:prstGeom prst="rect">
            <a:avLst/>
          </a:prstGeom>
          <a:noFill/>
          <a:ln>
            <a:noFill/>
          </a:ln>
          <a:effectLst>
            <a:outerShdw blurRad="57150" rotWithShape="0" algn="bl" dir="5400000" dist="19050">
              <a:srgbClr val="000000">
                <a:alpha val="30000"/>
              </a:srgbClr>
            </a:outerShdw>
          </a:effectLst>
        </p:spPr>
      </p:pic>
      <p:sp>
        <p:nvSpPr>
          <p:cNvPr id="433" name="Google Shape;433;p30"/>
          <p:cNvSpPr/>
          <p:nvPr/>
        </p:nvSpPr>
        <p:spPr>
          <a:xfrm>
            <a:off x="52276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4" name="Google Shape;434;p30"/>
          <p:cNvSpPr/>
          <p:nvPr/>
        </p:nvSpPr>
        <p:spPr>
          <a:xfrm>
            <a:off x="53771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5" name="Google Shape;435;p30"/>
          <p:cNvSpPr/>
          <p:nvPr/>
        </p:nvSpPr>
        <p:spPr>
          <a:xfrm>
            <a:off x="55267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6" name="Google Shape;436;p30"/>
          <p:cNvSpPr/>
          <p:nvPr/>
        </p:nvSpPr>
        <p:spPr>
          <a:xfrm>
            <a:off x="56762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30"/>
          <p:cNvSpPr/>
          <p:nvPr/>
        </p:nvSpPr>
        <p:spPr>
          <a:xfrm>
            <a:off x="58258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8" name="Google Shape;438;p30"/>
          <p:cNvSpPr txBox="1"/>
          <p:nvPr/>
        </p:nvSpPr>
        <p:spPr>
          <a:xfrm>
            <a:off x="5961125" y="4522950"/>
            <a:ext cx="7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Archivo"/>
                <a:ea typeface="Archivo"/>
                <a:cs typeface="Archivo"/>
                <a:sym typeface="Archivo"/>
              </a:rPr>
              <a:t>5 </a:t>
            </a:r>
            <a:r>
              <a:rPr b="1" lang="en" sz="800">
                <a:solidFill>
                  <a:schemeClr val="lt1"/>
                </a:solidFill>
                <a:latin typeface="Archivo"/>
                <a:ea typeface="Archivo"/>
                <a:cs typeface="Archivo"/>
                <a:sym typeface="Archivo"/>
              </a:rPr>
              <a:t>SLIDES</a:t>
            </a:r>
            <a:endParaRPr b="1" sz="800">
              <a:solidFill>
                <a:schemeClr val="lt1"/>
              </a:solidFill>
              <a:latin typeface="Archivo"/>
              <a:ea typeface="Archivo"/>
              <a:cs typeface="Archivo"/>
              <a:sym typeface="Archi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442" name="Shape 442"/>
        <p:cNvGrpSpPr/>
        <p:nvPr/>
      </p:nvGrpSpPr>
      <p:grpSpPr>
        <a:xfrm>
          <a:off x="0" y="0"/>
          <a:ext cx="0" cy="0"/>
          <a:chOff x="0" y="0"/>
          <a:chExt cx="0" cy="0"/>
        </a:xfrm>
      </p:grpSpPr>
      <p:sp>
        <p:nvSpPr>
          <p:cNvPr id="443" name="Google Shape;443;p31"/>
          <p:cNvSpPr/>
          <p:nvPr/>
        </p:nvSpPr>
        <p:spPr>
          <a:xfrm>
            <a:off x="152400" y="168075"/>
            <a:ext cx="77514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31"/>
          <p:cNvSpPr txBox="1"/>
          <p:nvPr/>
        </p:nvSpPr>
        <p:spPr>
          <a:xfrm>
            <a:off x="214575" y="194775"/>
            <a:ext cx="7347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Customers are receptive to pay, play, &amp; recommend the game</a:t>
            </a:r>
            <a:endParaRPr sz="1700">
              <a:solidFill>
                <a:srgbClr val="434343"/>
              </a:solidFill>
              <a:latin typeface="Archivo Black"/>
              <a:ea typeface="Archivo Black"/>
              <a:cs typeface="Archivo Black"/>
              <a:sym typeface="Archivo Black"/>
            </a:endParaRPr>
          </a:p>
        </p:txBody>
      </p:sp>
      <p:sp>
        <p:nvSpPr>
          <p:cNvPr id="445" name="Google Shape;445;p31"/>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6" name="Google Shape;446;p31"/>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447" name="Google Shape;447;p31"/>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448" name="Google Shape;448;p31"/>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9" name="Google Shape;449;p31"/>
          <p:cNvSpPr/>
          <p:nvPr/>
        </p:nvSpPr>
        <p:spPr>
          <a:xfrm>
            <a:off x="4543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0" name="Google Shape;450;p31"/>
          <p:cNvSpPr/>
          <p:nvPr/>
        </p:nvSpPr>
        <p:spPr>
          <a:xfrm>
            <a:off x="6039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1" name="Google Shape;451;p31"/>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31"/>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1"/>
          <p:cNvSpPr txBox="1"/>
          <p:nvPr/>
        </p:nvSpPr>
        <p:spPr>
          <a:xfrm>
            <a:off x="214575" y="1221400"/>
            <a:ext cx="5097900" cy="278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2"/>
                </a:solidFill>
                <a:latin typeface="Archivo Black"/>
                <a:ea typeface="Archivo Black"/>
                <a:cs typeface="Archivo Black"/>
                <a:sym typeface="Archivo Black"/>
              </a:rPr>
              <a:t>Key Takeouts</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7.4 / 10</a:t>
            </a:r>
            <a:r>
              <a:rPr lang="en" sz="1300">
                <a:solidFill>
                  <a:schemeClr val="dk2"/>
                </a:solidFill>
                <a:latin typeface="Archivo"/>
                <a:ea typeface="Archivo"/>
                <a:cs typeface="Archivo"/>
                <a:sym typeface="Archivo"/>
              </a:rPr>
              <a:t> overall satisfaction with the game</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8.1 / 10</a:t>
            </a:r>
            <a:r>
              <a:rPr b="1" lang="en" sz="1300">
                <a:solidFill>
                  <a:schemeClr val="dk2"/>
                </a:solidFill>
                <a:latin typeface="Archivo"/>
                <a:ea typeface="Archivo"/>
                <a:cs typeface="Archivo"/>
                <a:sym typeface="Archivo"/>
              </a:rPr>
              <a:t> </a:t>
            </a:r>
            <a:r>
              <a:rPr lang="en" sz="1300">
                <a:solidFill>
                  <a:schemeClr val="dk2"/>
                </a:solidFill>
                <a:latin typeface="Archivo"/>
                <a:ea typeface="Archivo"/>
                <a:cs typeface="Archivo"/>
                <a:sym typeface="Archivo"/>
              </a:rPr>
              <a:t>sentiment around owning players</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8.3 / 10</a:t>
            </a:r>
            <a:r>
              <a:rPr lang="en" sz="1300">
                <a:solidFill>
                  <a:schemeClr val="dk2"/>
                </a:solidFill>
                <a:latin typeface="Archivo"/>
                <a:ea typeface="Archivo"/>
                <a:cs typeface="Archivo"/>
                <a:sym typeface="Archivo"/>
              </a:rPr>
              <a:t> willing to recommend to their friends</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7.0 / 10</a:t>
            </a:r>
            <a:r>
              <a:rPr lang="en" sz="1300">
                <a:solidFill>
                  <a:schemeClr val="dk2"/>
                </a:solidFill>
                <a:latin typeface="Archivo"/>
                <a:ea typeface="Archivo"/>
                <a:cs typeface="Archivo"/>
                <a:sym typeface="Archivo"/>
              </a:rPr>
              <a:t> sentiment towards the Discord community</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95%</a:t>
            </a:r>
            <a:r>
              <a:rPr b="1" lang="en" sz="1300">
                <a:solidFill>
                  <a:schemeClr val="dk2"/>
                </a:solidFill>
                <a:latin typeface="Archivo"/>
                <a:ea typeface="Archivo"/>
                <a:cs typeface="Archivo"/>
                <a:sym typeface="Archivo"/>
              </a:rPr>
              <a:t> </a:t>
            </a:r>
            <a:r>
              <a:rPr lang="en" sz="1300">
                <a:solidFill>
                  <a:schemeClr val="dk2"/>
                </a:solidFill>
                <a:latin typeface="Archivo"/>
                <a:ea typeface="Archivo"/>
                <a:cs typeface="Archivo"/>
                <a:sym typeface="Archivo"/>
              </a:rPr>
              <a:t>think of Crypto Sports </a:t>
            </a:r>
            <a:r>
              <a:rPr i="1" lang="en" sz="1300">
                <a:solidFill>
                  <a:schemeClr val="dk2"/>
                </a:solidFill>
                <a:latin typeface="Archivo"/>
                <a:ea typeface="Archivo"/>
                <a:cs typeface="Archivo"/>
                <a:sym typeface="Archivo"/>
              </a:rPr>
              <a:t>in addition</a:t>
            </a:r>
            <a:r>
              <a:rPr lang="en" sz="1300">
                <a:solidFill>
                  <a:schemeClr val="dk2"/>
                </a:solidFill>
                <a:latin typeface="Archivo"/>
                <a:ea typeface="Archivo"/>
                <a:cs typeface="Archivo"/>
                <a:sym typeface="Archivo"/>
              </a:rPr>
              <a:t> to fantasy </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a:solidFill>
                  <a:srgbClr val="007AFF"/>
                </a:solidFill>
                <a:latin typeface="Archivo"/>
                <a:ea typeface="Archivo"/>
                <a:cs typeface="Archivo"/>
                <a:sym typeface="Archivo"/>
              </a:rPr>
              <a:t>40%</a:t>
            </a:r>
            <a:r>
              <a:rPr b="1" lang="en" sz="1300">
                <a:solidFill>
                  <a:schemeClr val="dk2"/>
                </a:solidFill>
                <a:latin typeface="Archivo"/>
                <a:ea typeface="Archivo"/>
                <a:cs typeface="Archivo"/>
                <a:sym typeface="Archivo"/>
              </a:rPr>
              <a:t> </a:t>
            </a:r>
            <a:r>
              <a:rPr lang="en" sz="1300">
                <a:solidFill>
                  <a:schemeClr val="dk2"/>
                </a:solidFill>
                <a:latin typeface="Archivo"/>
                <a:ea typeface="Archivo"/>
                <a:cs typeface="Archivo"/>
                <a:sym typeface="Archivo"/>
              </a:rPr>
              <a:t>willing to pay to acquire and manage their team</a:t>
            </a:r>
            <a:endParaRPr sz="1300">
              <a:solidFill>
                <a:schemeClr val="dk2"/>
              </a:solidFill>
              <a:latin typeface="Archivo"/>
              <a:ea typeface="Archivo"/>
              <a:cs typeface="Archivo"/>
              <a:sym typeface="Archivo"/>
            </a:endParaRPr>
          </a:p>
          <a:p>
            <a:pPr indent="0" lvl="0" marL="0" rtl="0" algn="l">
              <a:lnSpc>
                <a:spcPct val="150000"/>
              </a:lnSpc>
              <a:spcBef>
                <a:spcPts val="0"/>
              </a:spcBef>
              <a:spcAft>
                <a:spcPts val="0"/>
              </a:spcAft>
              <a:buNone/>
            </a:pPr>
            <a:r>
              <a:t/>
            </a:r>
            <a:endParaRPr sz="1300">
              <a:solidFill>
                <a:schemeClr val="dk2"/>
              </a:solidFill>
              <a:latin typeface="Archivo"/>
              <a:ea typeface="Archivo"/>
              <a:cs typeface="Archivo"/>
              <a:sym typeface="Archivo"/>
            </a:endParaRPr>
          </a:p>
          <a:p>
            <a:pPr indent="0" lvl="0" marL="0" rtl="0" algn="l">
              <a:lnSpc>
                <a:spcPct val="150000"/>
              </a:lnSpc>
              <a:spcBef>
                <a:spcPts val="0"/>
              </a:spcBef>
              <a:spcAft>
                <a:spcPts val="0"/>
              </a:spcAft>
              <a:buNone/>
            </a:pPr>
            <a:r>
              <a:rPr lang="en" sz="1300" u="sng">
                <a:solidFill>
                  <a:schemeClr val="hlink"/>
                </a:solidFill>
                <a:latin typeface="Archivo"/>
                <a:ea typeface="Archivo"/>
                <a:cs typeface="Archivo"/>
                <a:sym typeface="Archivo"/>
                <a:hlinkClick r:id="rId4"/>
              </a:rPr>
              <a:t>Survey Results</a:t>
            </a:r>
            <a:endParaRPr sz="1300">
              <a:solidFill>
                <a:schemeClr val="dk2"/>
              </a:solidFill>
              <a:latin typeface="Archivo"/>
              <a:ea typeface="Archivo"/>
              <a:cs typeface="Archivo"/>
              <a:sym typeface="Archivo"/>
            </a:endParaRPr>
          </a:p>
        </p:txBody>
      </p:sp>
      <p:pic>
        <p:nvPicPr>
          <p:cNvPr id="454" name="Google Shape;454;p31"/>
          <p:cNvPicPr preferRelativeResize="0"/>
          <p:nvPr/>
        </p:nvPicPr>
        <p:blipFill>
          <a:blip r:embed="rId5">
            <a:alphaModFix/>
          </a:blip>
          <a:stretch>
            <a:fillRect/>
          </a:stretch>
        </p:blipFill>
        <p:spPr>
          <a:xfrm>
            <a:off x="5152325" y="1873458"/>
            <a:ext cx="2451676" cy="1288046"/>
          </a:xfrm>
          <a:prstGeom prst="rect">
            <a:avLst/>
          </a:prstGeom>
          <a:noFill/>
          <a:ln>
            <a:noFill/>
          </a:ln>
        </p:spPr>
      </p:pic>
      <p:pic>
        <p:nvPicPr>
          <p:cNvPr id="455" name="Google Shape;455;p31"/>
          <p:cNvPicPr preferRelativeResize="0"/>
          <p:nvPr/>
        </p:nvPicPr>
        <p:blipFill>
          <a:blip r:embed="rId6">
            <a:alphaModFix/>
          </a:blip>
          <a:stretch>
            <a:fillRect/>
          </a:stretch>
        </p:blipFill>
        <p:spPr>
          <a:xfrm>
            <a:off x="6026700" y="2932790"/>
            <a:ext cx="2451675" cy="964707"/>
          </a:xfrm>
          <a:prstGeom prst="rect">
            <a:avLst/>
          </a:prstGeom>
          <a:noFill/>
          <a:ln>
            <a:noFill/>
          </a:ln>
        </p:spPr>
      </p:pic>
      <p:pic>
        <p:nvPicPr>
          <p:cNvPr id="456" name="Google Shape;456;p31"/>
          <p:cNvPicPr preferRelativeResize="0"/>
          <p:nvPr/>
        </p:nvPicPr>
        <p:blipFill>
          <a:blip r:embed="rId7">
            <a:alphaModFix/>
          </a:blip>
          <a:stretch>
            <a:fillRect/>
          </a:stretch>
        </p:blipFill>
        <p:spPr>
          <a:xfrm>
            <a:off x="6121000" y="749475"/>
            <a:ext cx="2357375" cy="1161000"/>
          </a:xfrm>
          <a:prstGeom prst="rect">
            <a:avLst/>
          </a:prstGeom>
          <a:noFill/>
          <a:ln>
            <a:noFill/>
          </a:ln>
        </p:spPr>
      </p:pic>
      <p:pic>
        <p:nvPicPr>
          <p:cNvPr id="457" name="Google Shape;457;p31"/>
          <p:cNvPicPr preferRelativeResize="0"/>
          <p:nvPr/>
        </p:nvPicPr>
        <p:blipFill>
          <a:blip r:embed="rId8">
            <a:alphaModFix/>
          </a:blip>
          <a:stretch>
            <a:fillRect/>
          </a:stretch>
        </p:blipFill>
        <p:spPr>
          <a:xfrm>
            <a:off x="5228525" y="3856375"/>
            <a:ext cx="1914800" cy="769000"/>
          </a:xfrm>
          <a:prstGeom prst="rect">
            <a:avLst/>
          </a:prstGeom>
          <a:noFill/>
          <a:ln>
            <a:noFill/>
          </a:ln>
        </p:spPr>
      </p:pic>
      <p:pic>
        <p:nvPicPr>
          <p:cNvPr id="458" name="Google Shape;458;p31"/>
          <p:cNvPicPr preferRelativeResize="0"/>
          <p:nvPr/>
        </p:nvPicPr>
        <p:blipFill>
          <a:blip r:embed="rId9">
            <a:alphaModFix/>
          </a:blip>
          <a:stretch>
            <a:fillRect/>
          </a:stretch>
        </p:blipFill>
        <p:spPr>
          <a:xfrm>
            <a:off x="7133561" y="4328075"/>
            <a:ext cx="1344810" cy="393600"/>
          </a:xfrm>
          <a:prstGeom prst="rect">
            <a:avLst/>
          </a:prstGeom>
          <a:noFill/>
          <a:ln>
            <a:noFill/>
          </a:ln>
        </p:spPr>
      </p:pic>
      <p:sp>
        <p:nvSpPr>
          <p:cNvPr id="459" name="Google Shape;459;p31"/>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7" name="Shape 67"/>
        <p:cNvGrpSpPr/>
        <p:nvPr/>
      </p:nvGrpSpPr>
      <p:grpSpPr>
        <a:xfrm>
          <a:off x="0" y="0"/>
          <a:ext cx="0" cy="0"/>
          <a:chOff x="0" y="0"/>
          <a:chExt cx="0" cy="0"/>
        </a:xfrm>
      </p:grpSpPr>
      <p:sp>
        <p:nvSpPr>
          <p:cNvPr id="68" name="Google Shape;68;p14"/>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txBox="1"/>
          <p:nvPr/>
        </p:nvSpPr>
        <p:spPr>
          <a:xfrm>
            <a:off x="407350" y="948325"/>
            <a:ext cx="3672600" cy="2124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Archivo Light"/>
              <a:buChar char="●"/>
            </a:pPr>
            <a:r>
              <a:rPr lang="en" sz="1800">
                <a:solidFill>
                  <a:schemeClr val="dk1"/>
                </a:solidFill>
                <a:latin typeface="Archivo Light"/>
                <a:ea typeface="Archivo Light"/>
                <a:cs typeface="Archivo Light"/>
                <a:sym typeface="Archivo Light"/>
              </a:rPr>
              <a:t>Vision &amp; Opportunity</a:t>
            </a:r>
            <a:endParaRPr sz="1800">
              <a:solidFill>
                <a:schemeClr val="dk1"/>
              </a:solidFill>
              <a:latin typeface="Archivo Light"/>
              <a:ea typeface="Archivo Light"/>
              <a:cs typeface="Archivo Light"/>
              <a:sym typeface="Archivo Light"/>
            </a:endParaRPr>
          </a:p>
          <a:p>
            <a:pPr indent="-342900" lvl="0" marL="457200" rtl="0" algn="l">
              <a:lnSpc>
                <a:spcPct val="150000"/>
              </a:lnSpc>
              <a:spcBef>
                <a:spcPts val="0"/>
              </a:spcBef>
              <a:spcAft>
                <a:spcPts val="0"/>
              </a:spcAft>
              <a:buSzPts val="1800"/>
              <a:buFont typeface="Archivo Light"/>
              <a:buChar char="●"/>
            </a:pPr>
            <a:r>
              <a:rPr lang="en" sz="1800">
                <a:solidFill>
                  <a:schemeClr val="dk1"/>
                </a:solidFill>
                <a:latin typeface="Archivo Light"/>
                <a:ea typeface="Archivo Light"/>
                <a:cs typeface="Archivo Light"/>
                <a:sym typeface="Archivo Light"/>
              </a:rPr>
              <a:t>Product &amp; Platform</a:t>
            </a:r>
            <a:endParaRPr sz="1800">
              <a:solidFill>
                <a:schemeClr val="dk1"/>
              </a:solidFill>
              <a:latin typeface="Archivo Light"/>
              <a:ea typeface="Archivo Light"/>
              <a:cs typeface="Archivo Light"/>
              <a:sym typeface="Archivo Light"/>
            </a:endParaRPr>
          </a:p>
          <a:p>
            <a:pPr indent="-342900" lvl="0" marL="457200" rtl="0" algn="l">
              <a:lnSpc>
                <a:spcPct val="150000"/>
              </a:lnSpc>
              <a:spcBef>
                <a:spcPts val="0"/>
              </a:spcBef>
              <a:spcAft>
                <a:spcPts val="0"/>
              </a:spcAft>
              <a:buClr>
                <a:schemeClr val="dk1"/>
              </a:buClr>
              <a:buSzPts val="1800"/>
              <a:buFont typeface="Archivo Light"/>
              <a:buChar char="●"/>
            </a:pPr>
            <a:r>
              <a:rPr lang="en" sz="1800">
                <a:solidFill>
                  <a:schemeClr val="dk1"/>
                </a:solidFill>
                <a:latin typeface="Archivo Light"/>
                <a:ea typeface="Archivo Light"/>
                <a:cs typeface="Archivo Light"/>
                <a:sym typeface="Archivo Light"/>
              </a:rPr>
              <a:t>Customer Insights &amp; Traction</a:t>
            </a:r>
            <a:endParaRPr sz="1800">
              <a:solidFill>
                <a:schemeClr val="dk1"/>
              </a:solidFill>
              <a:latin typeface="Archivo Light"/>
              <a:ea typeface="Archivo Light"/>
              <a:cs typeface="Archivo Light"/>
              <a:sym typeface="Archivo Light"/>
            </a:endParaRPr>
          </a:p>
          <a:p>
            <a:pPr indent="-342900" lvl="0" marL="457200" rtl="0" algn="l">
              <a:lnSpc>
                <a:spcPct val="150000"/>
              </a:lnSpc>
              <a:spcBef>
                <a:spcPts val="0"/>
              </a:spcBef>
              <a:spcAft>
                <a:spcPts val="0"/>
              </a:spcAft>
              <a:buClr>
                <a:schemeClr val="dk1"/>
              </a:buClr>
              <a:buSzPts val="1800"/>
              <a:buFont typeface="Archivo Light"/>
              <a:buChar char="●"/>
            </a:pPr>
            <a:r>
              <a:rPr lang="en" sz="1800">
                <a:solidFill>
                  <a:schemeClr val="dk1"/>
                </a:solidFill>
                <a:latin typeface="Archivo Light"/>
                <a:ea typeface="Archivo Light"/>
                <a:cs typeface="Archivo Light"/>
                <a:sym typeface="Archivo Light"/>
              </a:rPr>
              <a:t>Roadmap Ahead</a:t>
            </a:r>
            <a:endParaRPr sz="1800">
              <a:solidFill>
                <a:schemeClr val="dk1"/>
              </a:solidFill>
              <a:latin typeface="Archivo Light"/>
              <a:ea typeface="Archivo Light"/>
              <a:cs typeface="Archivo Light"/>
              <a:sym typeface="Archivo Light"/>
            </a:endParaRPr>
          </a:p>
          <a:p>
            <a:pPr indent="-342900" lvl="0" marL="457200" rtl="0" algn="l">
              <a:lnSpc>
                <a:spcPct val="150000"/>
              </a:lnSpc>
              <a:spcBef>
                <a:spcPts val="0"/>
              </a:spcBef>
              <a:spcAft>
                <a:spcPts val="0"/>
              </a:spcAft>
              <a:buClr>
                <a:schemeClr val="dk1"/>
              </a:buClr>
              <a:buSzPts val="1800"/>
              <a:buFont typeface="Archivo Light"/>
              <a:buChar char="●"/>
            </a:pPr>
            <a:r>
              <a:rPr lang="en" sz="1800">
                <a:solidFill>
                  <a:schemeClr val="dk1"/>
                </a:solidFill>
                <a:latin typeface="Archivo Light"/>
                <a:ea typeface="Archivo Light"/>
                <a:cs typeface="Archivo Light"/>
                <a:sym typeface="Archivo Light"/>
              </a:rPr>
              <a:t>Funding the Business</a:t>
            </a:r>
            <a:endParaRPr sz="1800">
              <a:solidFill>
                <a:schemeClr val="dk1"/>
              </a:solidFill>
              <a:latin typeface="Archivo Light"/>
              <a:ea typeface="Archivo Light"/>
              <a:cs typeface="Archivo Light"/>
              <a:sym typeface="Archivo Light"/>
            </a:endParaRPr>
          </a:p>
        </p:txBody>
      </p:sp>
      <p:sp>
        <p:nvSpPr>
          <p:cNvPr id="70" name="Google Shape;70;p14"/>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Agenda</a:t>
            </a:r>
            <a:endParaRPr sz="1700">
              <a:solidFill>
                <a:srgbClr val="434343"/>
              </a:solidFill>
              <a:latin typeface="Archivo Black"/>
              <a:ea typeface="Archivo Black"/>
              <a:cs typeface="Archivo Black"/>
              <a:sym typeface="Archivo Black"/>
            </a:endParaRPr>
          </a:p>
        </p:txBody>
      </p:sp>
      <p:sp>
        <p:nvSpPr>
          <p:cNvPr id="71" name="Google Shape;71;p14"/>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a:t>
            </a:r>
            <a:r>
              <a:rPr lang="en" sz="800">
                <a:solidFill>
                  <a:srgbClr val="434343"/>
                </a:solidFill>
                <a:latin typeface="Archivo"/>
                <a:ea typeface="Archivo"/>
                <a:cs typeface="Archivo"/>
                <a:sym typeface="Archivo"/>
              </a:rPr>
              <a:t>Pitch Deck</a:t>
            </a:r>
            <a:endParaRPr sz="800">
              <a:solidFill>
                <a:srgbClr val="434343"/>
              </a:solidFill>
              <a:latin typeface="Archivo"/>
              <a:ea typeface="Archivo"/>
              <a:cs typeface="Archivo"/>
              <a:sym typeface="Archivo"/>
            </a:endParaRPr>
          </a:p>
        </p:txBody>
      </p:sp>
      <p:sp>
        <p:nvSpPr>
          <p:cNvPr id="73" name="Google Shape;73;p14"/>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74" name="Google Shape;74;p14"/>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75" name="Google Shape;75;p14"/>
          <p:cNvPicPr preferRelativeResize="0"/>
          <p:nvPr/>
        </p:nvPicPr>
        <p:blipFill>
          <a:blip r:embed="rId4">
            <a:alphaModFix/>
          </a:blip>
          <a:stretch>
            <a:fillRect/>
          </a:stretch>
        </p:blipFill>
        <p:spPr>
          <a:xfrm>
            <a:off x="4963950" y="1022925"/>
            <a:ext cx="3097650" cy="3097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463" name="Shape 463"/>
        <p:cNvGrpSpPr/>
        <p:nvPr/>
      </p:nvGrpSpPr>
      <p:grpSpPr>
        <a:xfrm>
          <a:off x="0" y="0"/>
          <a:ext cx="0" cy="0"/>
          <a:chOff x="0" y="0"/>
          <a:chExt cx="0" cy="0"/>
        </a:xfrm>
      </p:grpSpPr>
      <p:sp>
        <p:nvSpPr>
          <p:cNvPr id="464" name="Google Shape;464;p32"/>
          <p:cNvSpPr/>
          <p:nvPr/>
        </p:nvSpPr>
        <p:spPr>
          <a:xfrm>
            <a:off x="152400" y="168075"/>
            <a:ext cx="77514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32"/>
          <p:cNvSpPr txBox="1"/>
          <p:nvPr/>
        </p:nvSpPr>
        <p:spPr>
          <a:xfrm>
            <a:off x="214575" y="194775"/>
            <a:ext cx="7347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User Feedback (cont’d)</a:t>
            </a:r>
            <a:endParaRPr sz="17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sp>
        <p:nvSpPr>
          <p:cNvPr id="466" name="Google Shape;466;p32"/>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32"/>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468" name="Google Shape;468;p32"/>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469" name="Google Shape;469;p32"/>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32"/>
          <p:cNvSpPr/>
          <p:nvPr/>
        </p:nvSpPr>
        <p:spPr>
          <a:xfrm>
            <a:off x="454350" y="772325"/>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32"/>
          <p:cNvSpPr/>
          <p:nvPr/>
        </p:nvSpPr>
        <p:spPr>
          <a:xfrm>
            <a:off x="6039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32"/>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3" name="Google Shape;473;p32"/>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32"/>
          <p:cNvSpPr txBox="1"/>
          <p:nvPr>
            <p:ph idx="1" type="body"/>
          </p:nvPr>
        </p:nvSpPr>
        <p:spPr>
          <a:xfrm>
            <a:off x="311700" y="1152475"/>
            <a:ext cx="2677200" cy="1371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sz="1100">
                <a:latin typeface="Archivo"/>
                <a:ea typeface="Archivo"/>
                <a:cs typeface="Archivo"/>
                <a:sym typeface="Archivo"/>
              </a:rPr>
              <a:t>DarthRosie</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“I need 7 coins to mint Puka Nacua. I figured I would pick up some of these younger guys for cheaper and hope they do something over the next few years too.”</a:t>
            </a:r>
            <a:endParaRPr sz="1100">
              <a:latin typeface="Archivo"/>
              <a:ea typeface="Archivo"/>
              <a:cs typeface="Archivo"/>
              <a:sym typeface="Archivo"/>
            </a:endParaRPr>
          </a:p>
        </p:txBody>
      </p:sp>
      <p:sp>
        <p:nvSpPr>
          <p:cNvPr id="475" name="Google Shape;475;p32"/>
          <p:cNvSpPr txBox="1"/>
          <p:nvPr>
            <p:ph idx="1" type="body"/>
          </p:nvPr>
        </p:nvSpPr>
        <p:spPr>
          <a:xfrm>
            <a:off x="6155099" y="2571750"/>
            <a:ext cx="2677200" cy="142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DarthRosie</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“It looks like you have an NBA tab too, I would play that too… I think this is pretty cool. It’s like a Dynasty League mixed with a Draft Kings feel.”</a:t>
            </a:r>
            <a:endParaRPr sz="1100">
              <a:latin typeface="Archivo"/>
              <a:ea typeface="Archivo"/>
              <a:cs typeface="Archivo"/>
              <a:sym typeface="Archivo"/>
            </a:endParaRPr>
          </a:p>
        </p:txBody>
      </p:sp>
      <p:sp>
        <p:nvSpPr>
          <p:cNvPr id="476" name="Google Shape;476;p32"/>
          <p:cNvSpPr txBox="1"/>
          <p:nvPr>
            <p:ph idx="1" type="body"/>
          </p:nvPr>
        </p:nvSpPr>
        <p:spPr>
          <a:xfrm>
            <a:off x="3336403" y="1152475"/>
            <a:ext cx="2677200" cy="21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Minting to the Finish Line</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“I think the trading markets could be really engaging… a differentiator from other fantasy leagues would be the ability to adapt to market conditions.”</a:t>
            </a:r>
            <a:endParaRPr sz="1100">
              <a:latin typeface="Archivo"/>
              <a:ea typeface="Archivo"/>
              <a:cs typeface="Archivo"/>
              <a:sym typeface="Archivo"/>
            </a:endParaRPr>
          </a:p>
        </p:txBody>
      </p:sp>
      <p:sp>
        <p:nvSpPr>
          <p:cNvPr id="477" name="Google Shape;477;p32"/>
          <p:cNvSpPr txBox="1"/>
          <p:nvPr>
            <p:ph idx="1" type="body"/>
          </p:nvPr>
        </p:nvSpPr>
        <p:spPr>
          <a:xfrm>
            <a:off x="3385800" y="3642250"/>
            <a:ext cx="2677200" cy="142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Kirk M</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“Really want this idea to take off. Think it is a cool idea.”</a:t>
            </a:r>
            <a:endParaRPr sz="1100">
              <a:latin typeface="Archivo"/>
              <a:ea typeface="Archivo"/>
              <a:cs typeface="Archivo"/>
              <a:sym typeface="Archivo"/>
            </a:endParaRPr>
          </a:p>
        </p:txBody>
      </p:sp>
      <p:sp>
        <p:nvSpPr>
          <p:cNvPr id="478" name="Google Shape;478;p32"/>
          <p:cNvSpPr txBox="1"/>
          <p:nvPr>
            <p:ph idx="1" type="body"/>
          </p:nvPr>
        </p:nvSpPr>
        <p:spPr>
          <a:xfrm>
            <a:off x="6155112" y="1123825"/>
            <a:ext cx="2677200" cy="142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Pandasmonkey</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“I’ve never been a part of anything like this. You guys did a great job setting this up. I’m having fun already and I haven’t even played yet.”</a:t>
            </a:r>
            <a:endParaRPr sz="1100">
              <a:latin typeface="Archivo"/>
              <a:ea typeface="Archivo"/>
              <a:cs typeface="Archivo"/>
              <a:sym typeface="Archivo"/>
            </a:endParaRPr>
          </a:p>
        </p:txBody>
      </p:sp>
      <p:sp>
        <p:nvSpPr>
          <p:cNvPr id="479" name="Google Shape;479;p32"/>
          <p:cNvSpPr txBox="1"/>
          <p:nvPr>
            <p:ph idx="1" type="body"/>
          </p:nvPr>
        </p:nvSpPr>
        <p:spPr>
          <a:xfrm>
            <a:off x="3336400" y="2571750"/>
            <a:ext cx="2677200" cy="1125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Wolfpack</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“Thanks for having this amazing contest!!”</a:t>
            </a:r>
            <a:endParaRPr sz="1100">
              <a:latin typeface="Archivo"/>
              <a:ea typeface="Archivo"/>
              <a:cs typeface="Archivo"/>
              <a:sym typeface="Archivo"/>
            </a:endParaRPr>
          </a:p>
        </p:txBody>
      </p:sp>
      <p:sp>
        <p:nvSpPr>
          <p:cNvPr id="480" name="Google Shape;480;p32"/>
          <p:cNvSpPr txBox="1"/>
          <p:nvPr>
            <p:ph idx="1" type="body"/>
          </p:nvPr>
        </p:nvSpPr>
        <p:spPr>
          <a:xfrm>
            <a:off x="311703" y="2499250"/>
            <a:ext cx="2677200" cy="217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latin typeface="Archivo"/>
                <a:ea typeface="Archivo"/>
                <a:cs typeface="Archivo"/>
                <a:sym typeface="Archivo"/>
              </a:rPr>
              <a:t>Black Hawk Down</a:t>
            </a:r>
            <a:br>
              <a:rPr b="1" lang="en" sz="1100">
                <a:latin typeface="Archivo"/>
                <a:ea typeface="Archivo"/>
                <a:cs typeface="Archivo"/>
                <a:sym typeface="Archivo"/>
              </a:rPr>
            </a:br>
            <a:br>
              <a:rPr lang="en" sz="1100">
                <a:latin typeface="Archivo"/>
                <a:ea typeface="Archivo"/>
                <a:cs typeface="Archivo"/>
                <a:sym typeface="Archivo"/>
              </a:rPr>
            </a:br>
            <a:r>
              <a:rPr lang="en" sz="1100">
                <a:latin typeface="Archivo"/>
                <a:ea typeface="Archivo"/>
                <a:cs typeface="Archivo"/>
                <a:sym typeface="Archivo"/>
              </a:rPr>
              <a:t>“I just want to let you know that I am really enjoying Crypto Sports, and cannot wait the new things you guys are preparing for us.”</a:t>
            </a:r>
            <a:endParaRPr sz="1100">
              <a:latin typeface="Archivo"/>
              <a:ea typeface="Archivo"/>
              <a:cs typeface="Archivo"/>
              <a:sym typeface="Archivo"/>
            </a:endParaRPr>
          </a:p>
        </p:txBody>
      </p:sp>
      <p:sp>
        <p:nvSpPr>
          <p:cNvPr id="481" name="Google Shape;481;p32"/>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485" name="Shape 485"/>
        <p:cNvGrpSpPr/>
        <p:nvPr/>
      </p:nvGrpSpPr>
      <p:grpSpPr>
        <a:xfrm>
          <a:off x="0" y="0"/>
          <a:ext cx="0" cy="0"/>
          <a:chOff x="0" y="0"/>
          <a:chExt cx="0" cy="0"/>
        </a:xfrm>
      </p:grpSpPr>
      <p:sp>
        <p:nvSpPr>
          <p:cNvPr id="486" name="Google Shape;486;p33"/>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7" name="Google Shape;487;p33"/>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User Feedback (cont’d)</a:t>
            </a:r>
            <a:endParaRPr sz="1700">
              <a:solidFill>
                <a:srgbClr val="434343"/>
              </a:solidFill>
              <a:latin typeface="Archivo Black"/>
              <a:ea typeface="Archivo Black"/>
              <a:cs typeface="Archivo Black"/>
              <a:sym typeface="Archivo Black"/>
            </a:endParaRPr>
          </a:p>
        </p:txBody>
      </p:sp>
      <p:sp>
        <p:nvSpPr>
          <p:cNvPr id="488" name="Google Shape;488;p33"/>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33"/>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490" name="Google Shape;490;p33"/>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491" name="Google Shape;491;p33"/>
          <p:cNvPicPr preferRelativeResize="0"/>
          <p:nvPr/>
        </p:nvPicPr>
        <p:blipFill>
          <a:blip r:embed="rId4">
            <a:alphaModFix/>
          </a:blip>
          <a:stretch>
            <a:fillRect/>
          </a:stretch>
        </p:blipFill>
        <p:spPr>
          <a:xfrm>
            <a:off x="2134850" y="918188"/>
            <a:ext cx="4874400" cy="1033500"/>
          </a:xfrm>
          <a:prstGeom prst="roundRect">
            <a:avLst>
              <a:gd fmla="val 10513" name="adj"/>
            </a:avLst>
          </a:prstGeom>
          <a:noFill/>
          <a:ln>
            <a:noFill/>
          </a:ln>
        </p:spPr>
      </p:pic>
      <p:sp>
        <p:nvSpPr>
          <p:cNvPr id="492" name="Google Shape;492;p33"/>
          <p:cNvSpPr txBox="1"/>
          <p:nvPr/>
        </p:nvSpPr>
        <p:spPr>
          <a:xfrm>
            <a:off x="76200" y="1842700"/>
            <a:ext cx="4524900" cy="30117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Sad</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It would be extremely disappointing as it is part of my weekly routine</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would be really bummed. This has been a nice little treasure to find and will begin spreading the word about it soon. If you need someone to help market it, I'm your guy!</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Disappointed. Enjoy the new gameplay</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would truly be missing the game and would be bummed that I couldn’t play anymore</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It’s become a fun system that I check and mess around with daily.</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Disappointed</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Would miss it, but there are other options available</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100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would be disappointed, but not devastated. It's cool and fun, but I don't need it to live a full life.</a:t>
            </a:r>
            <a:endParaRPr sz="900">
              <a:solidFill>
                <a:schemeClr val="dk1"/>
              </a:solidFill>
              <a:latin typeface="Archivo Light"/>
              <a:ea typeface="Archivo Light"/>
              <a:cs typeface="Archivo Light"/>
              <a:sym typeface="Archivo Light"/>
            </a:endParaRPr>
          </a:p>
        </p:txBody>
      </p:sp>
      <p:sp>
        <p:nvSpPr>
          <p:cNvPr id="493" name="Google Shape;493;p33"/>
          <p:cNvSpPr txBox="1"/>
          <p:nvPr/>
        </p:nvSpPr>
        <p:spPr>
          <a:xfrm>
            <a:off x="4485800" y="1995100"/>
            <a:ext cx="4524900" cy="27654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would be sad. I have come to really enjoy this and wish I could play for basketball as well. It’s been really fun. It’s help me really get to know players more. It’s been fun and I look forward to every football game.</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have mixed feelings. I was happy about it at the beginning. But it's the holidays, longer work hours.... that's why I need more frequent reminders, which I'm not getting.</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It's different and gives me another option besides fantasy football.. Id be bummed as I'm just getting the hang of it</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 would be very disappointed if it was no longer available. I enjoy getting my daily rewards, seeing what cards of mine sold on the Marketplace, buying booster packs and figuring out my lineups.</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I'd miss the platform for a few weeks/months since logging in for the daily reward has become a habit.</a:t>
            </a:r>
            <a:endParaRPr sz="900">
              <a:solidFill>
                <a:schemeClr val="dk1"/>
              </a:solidFill>
              <a:latin typeface="Archivo Light"/>
              <a:ea typeface="Archivo Light"/>
              <a:cs typeface="Archivo Light"/>
              <a:sym typeface="Archivo Light"/>
            </a:endParaRPr>
          </a:p>
          <a:p>
            <a:pPr indent="-285750" lvl="0" marL="457200" rtl="0" algn="l">
              <a:lnSpc>
                <a:spcPct val="100000"/>
              </a:lnSpc>
              <a:spcBef>
                <a:spcPts val="1000"/>
              </a:spcBef>
              <a:spcAft>
                <a:spcPts val="1000"/>
              </a:spcAft>
              <a:buClr>
                <a:schemeClr val="dk1"/>
              </a:buClr>
              <a:buSzPts val="900"/>
              <a:buFont typeface="Archivo Light"/>
              <a:buChar char="●"/>
            </a:pPr>
            <a:r>
              <a:rPr lang="en" sz="900">
                <a:solidFill>
                  <a:schemeClr val="dk1"/>
                </a:solidFill>
                <a:latin typeface="Archivo Light"/>
                <a:ea typeface="Archivo Light"/>
                <a:cs typeface="Archivo Light"/>
                <a:sym typeface="Archivo Light"/>
              </a:rPr>
              <a:t>Just a little disappointed</a:t>
            </a:r>
            <a:endParaRPr/>
          </a:p>
        </p:txBody>
      </p:sp>
      <p:sp>
        <p:nvSpPr>
          <p:cNvPr id="494" name="Google Shape;494;p33"/>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33"/>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33"/>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33"/>
          <p:cNvSpPr/>
          <p:nvPr/>
        </p:nvSpPr>
        <p:spPr>
          <a:xfrm>
            <a:off x="75345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33"/>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33"/>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03" name="Shape 503"/>
        <p:cNvGrpSpPr/>
        <p:nvPr/>
      </p:nvGrpSpPr>
      <p:grpSpPr>
        <a:xfrm>
          <a:off x="0" y="0"/>
          <a:ext cx="0" cy="0"/>
          <a:chOff x="0" y="0"/>
          <a:chExt cx="0" cy="0"/>
        </a:xfrm>
      </p:grpSpPr>
      <p:sp>
        <p:nvSpPr>
          <p:cNvPr id="504" name="Google Shape;504;p34"/>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34"/>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User Feedback (cont’d)</a:t>
            </a:r>
            <a:endParaRPr sz="1700">
              <a:solidFill>
                <a:srgbClr val="434343"/>
              </a:solidFill>
              <a:latin typeface="Archivo Black"/>
              <a:ea typeface="Archivo Black"/>
              <a:cs typeface="Archivo Black"/>
              <a:sym typeface="Archivo Black"/>
            </a:endParaRPr>
          </a:p>
        </p:txBody>
      </p:sp>
      <p:sp>
        <p:nvSpPr>
          <p:cNvPr id="506" name="Google Shape;506;p34"/>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34"/>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508" name="Google Shape;508;p34"/>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509" name="Google Shape;509;p34"/>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0" name="Google Shape;510;p34"/>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1" name="Google Shape;511;p34"/>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34"/>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34"/>
          <p:cNvSpPr/>
          <p:nvPr/>
        </p:nvSpPr>
        <p:spPr>
          <a:xfrm>
            <a:off x="903000" y="772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4" name="Google Shape;514;p34"/>
          <p:cNvPicPr preferRelativeResize="0"/>
          <p:nvPr/>
        </p:nvPicPr>
        <p:blipFill>
          <a:blip r:embed="rId4">
            <a:alphaModFix/>
          </a:blip>
          <a:stretch>
            <a:fillRect/>
          </a:stretch>
        </p:blipFill>
        <p:spPr>
          <a:xfrm>
            <a:off x="2556025" y="1170950"/>
            <a:ext cx="2850575" cy="1851650"/>
          </a:xfrm>
          <a:prstGeom prst="rect">
            <a:avLst/>
          </a:prstGeom>
          <a:noFill/>
          <a:ln>
            <a:noFill/>
          </a:ln>
        </p:spPr>
      </p:pic>
      <p:pic>
        <p:nvPicPr>
          <p:cNvPr id="515" name="Google Shape;515;p34"/>
          <p:cNvPicPr preferRelativeResize="0"/>
          <p:nvPr/>
        </p:nvPicPr>
        <p:blipFill>
          <a:blip r:embed="rId5">
            <a:alphaModFix/>
          </a:blip>
          <a:stretch>
            <a:fillRect/>
          </a:stretch>
        </p:blipFill>
        <p:spPr>
          <a:xfrm>
            <a:off x="5509100" y="1170950"/>
            <a:ext cx="3297350" cy="1116350"/>
          </a:xfrm>
          <a:prstGeom prst="rect">
            <a:avLst/>
          </a:prstGeom>
          <a:noFill/>
          <a:ln>
            <a:noFill/>
          </a:ln>
        </p:spPr>
      </p:pic>
      <p:pic>
        <p:nvPicPr>
          <p:cNvPr id="516" name="Google Shape;516;p34"/>
          <p:cNvPicPr preferRelativeResize="0"/>
          <p:nvPr/>
        </p:nvPicPr>
        <p:blipFill>
          <a:blip r:embed="rId6">
            <a:alphaModFix/>
          </a:blip>
          <a:stretch>
            <a:fillRect/>
          </a:stretch>
        </p:blipFill>
        <p:spPr>
          <a:xfrm>
            <a:off x="5509088" y="2344750"/>
            <a:ext cx="3349396" cy="2190625"/>
          </a:xfrm>
          <a:prstGeom prst="rect">
            <a:avLst/>
          </a:prstGeom>
          <a:noFill/>
          <a:ln>
            <a:noFill/>
          </a:ln>
        </p:spPr>
      </p:pic>
      <p:pic>
        <p:nvPicPr>
          <p:cNvPr id="517" name="Google Shape;517;p34"/>
          <p:cNvPicPr preferRelativeResize="0"/>
          <p:nvPr/>
        </p:nvPicPr>
        <p:blipFill>
          <a:blip r:embed="rId7">
            <a:alphaModFix/>
          </a:blip>
          <a:stretch>
            <a:fillRect/>
          </a:stretch>
        </p:blipFill>
        <p:spPr>
          <a:xfrm>
            <a:off x="2609750" y="3291775"/>
            <a:ext cx="2601499" cy="1415150"/>
          </a:xfrm>
          <a:prstGeom prst="rect">
            <a:avLst/>
          </a:prstGeom>
          <a:noFill/>
          <a:ln>
            <a:noFill/>
          </a:ln>
        </p:spPr>
      </p:pic>
      <p:pic>
        <p:nvPicPr>
          <p:cNvPr id="518" name="Google Shape;518;p34"/>
          <p:cNvPicPr preferRelativeResize="0"/>
          <p:nvPr/>
        </p:nvPicPr>
        <p:blipFill rotWithShape="1">
          <a:blip r:embed="rId8">
            <a:alphaModFix/>
          </a:blip>
          <a:srcRect b="35173" l="3814" r="3832" t="34928"/>
          <a:stretch/>
        </p:blipFill>
        <p:spPr>
          <a:xfrm>
            <a:off x="152400" y="1170950"/>
            <a:ext cx="2346351" cy="1644596"/>
          </a:xfrm>
          <a:prstGeom prst="rect">
            <a:avLst/>
          </a:prstGeom>
          <a:noFill/>
          <a:ln>
            <a:noFill/>
          </a:ln>
        </p:spPr>
      </p:pic>
      <p:sp>
        <p:nvSpPr>
          <p:cNvPr id="519" name="Google Shape;519;p34"/>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23" name="Shape 523"/>
        <p:cNvGrpSpPr/>
        <p:nvPr/>
      </p:nvGrpSpPr>
      <p:grpSpPr>
        <a:xfrm>
          <a:off x="0" y="0"/>
          <a:ext cx="0" cy="0"/>
          <a:chOff x="0" y="0"/>
          <a:chExt cx="0" cy="0"/>
        </a:xfrm>
      </p:grpSpPr>
      <p:sp>
        <p:nvSpPr>
          <p:cNvPr id="524" name="Google Shape;524;p35"/>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35"/>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User Feedback (cont’d)</a:t>
            </a:r>
            <a:endParaRPr sz="1700">
              <a:solidFill>
                <a:srgbClr val="434343"/>
              </a:solidFill>
              <a:latin typeface="Archivo Black"/>
              <a:ea typeface="Archivo Black"/>
              <a:cs typeface="Archivo Black"/>
              <a:sym typeface="Archivo Black"/>
            </a:endParaRPr>
          </a:p>
        </p:txBody>
      </p:sp>
      <p:sp>
        <p:nvSpPr>
          <p:cNvPr id="526" name="Google Shape;526;p35"/>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35"/>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528" name="Google Shape;528;p35"/>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529" name="Google Shape;529;p35"/>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35"/>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35"/>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35"/>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35"/>
          <p:cNvSpPr/>
          <p:nvPr/>
        </p:nvSpPr>
        <p:spPr>
          <a:xfrm>
            <a:off x="9030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4" name="Google Shape;534;p35"/>
          <p:cNvPicPr preferRelativeResize="0"/>
          <p:nvPr/>
        </p:nvPicPr>
        <p:blipFill>
          <a:blip r:embed="rId4">
            <a:alphaModFix/>
          </a:blip>
          <a:stretch>
            <a:fillRect/>
          </a:stretch>
        </p:blipFill>
        <p:spPr>
          <a:xfrm>
            <a:off x="4421675" y="298550"/>
            <a:ext cx="4356867" cy="4393999"/>
          </a:xfrm>
          <a:prstGeom prst="rect">
            <a:avLst/>
          </a:prstGeom>
          <a:noFill/>
          <a:ln>
            <a:noFill/>
          </a:ln>
        </p:spPr>
      </p:pic>
      <p:pic>
        <p:nvPicPr>
          <p:cNvPr id="535" name="Google Shape;535;p35"/>
          <p:cNvPicPr preferRelativeResize="0"/>
          <p:nvPr/>
        </p:nvPicPr>
        <p:blipFill>
          <a:blip r:embed="rId5">
            <a:alphaModFix/>
          </a:blip>
          <a:stretch>
            <a:fillRect/>
          </a:stretch>
        </p:blipFill>
        <p:spPr>
          <a:xfrm>
            <a:off x="276900" y="1009375"/>
            <a:ext cx="3763776" cy="1585200"/>
          </a:xfrm>
          <a:prstGeom prst="rect">
            <a:avLst/>
          </a:prstGeom>
          <a:noFill/>
          <a:ln>
            <a:noFill/>
          </a:ln>
        </p:spPr>
      </p:pic>
      <p:pic>
        <p:nvPicPr>
          <p:cNvPr id="536" name="Google Shape;536;p35"/>
          <p:cNvPicPr preferRelativeResize="0"/>
          <p:nvPr/>
        </p:nvPicPr>
        <p:blipFill>
          <a:blip r:embed="rId6">
            <a:alphaModFix/>
          </a:blip>
          <a:stretch>
            <a:fillRect/>
          </a:stretch>
        </p:blipFill>
        <p:spPr>
          <a:xfrm>
            <a:off x="526050" y="2714737"/>
            <a:ext cx="3265476" cy="1360325"/>
          </a:xfrm>
          <a:prstGeom prst="rect">
            <a:avLst/>
          </a:prstGeom>
          <a:noFill/>
          <a:ln>
            <a:noFill/>
          </a:ln>
        </p:spPr>
      </p:pic>
      <p:pic>
        <p:nvPicPr>
          <p:cNvPr id="537" name="Google Shape;537;p35"/>
          <p:cNvPicPr preferRelativeResize="0"/>
          <p:nvPr/>
        </p:nvPicPr>
        <p:blipFill>
          <a:blip r:embed="rId7">
            <a:alphaModFix/>
          </a:blip>
          <a:stretch>
            <a:fillRect/>
          </a:stretch>
        </p:blipFill>
        <p:spPr>
          <a:xfrm>
            <a:off x="526043" y="4061581"/>
            <a:ext cx="3265475" cy="651369"/>
          </a:xfrm>
          <a:prstGeom prst="rect">
            <a:avLst/>
          </a:prstGeom>
          <a:noFill/>
          <a:ln>
            <a:noFill/>
          </a:ln>
        </p:spPr>
      </p:pic>
      <p:sp>
        <p:nvSpPr>
          <p:cNvPr id="538" name="Google Shape;538;p35"/>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42" name="Shape 542"/>
        <p:cNvGrpSpPr/>
        <p:nvPr/>
      </p:nvGrpSpPr>
      <p:grpSpPr>
        <a:xfrm>
          <a:off x="0" y="0"/>
          <a:ext cx="0" cy="0"/>
          <a:chOff x="0" y="0"/>
          <a:chExt cx="0" cy="0"/>
        </a:xfrm>
      </p:grpSpPr>
      <p:pic>
        <p:nvPicPr>
          <p:cNvPr id="543" name="Google Shape;543;p36"/>
          <p:cNvPicPr preferRelativeResize="0"/>
          <p:nvPr/>
        </p:nvPicPr>
        <p:blipFill rotWithShape="1">
          <a:blip r:embed="rId3">
            <a:alphaModFix amt="30000"/>
          </a:blip>
          <a:srcRect b="4845" l="8347" r="8339" t="7365"/>
          <a:stretch/>
        </p:blipFill>
        <p:spPr>
          <a:xfrm rot="-5400000">
            <a:off x="-788300" y="788300"/>
            <a:ext cx="5177250" cy="3600650"/>
          </a:xfrm>
          <a:prstGeom prst="rect">
            <a:avLst/>
          </a:prstGeom>
          <a:noFill/>
          <a:ln>
            <a:noFill/>
          </a:ln>
        </p:spPr>
      </p:pic>
      <p:sp>
        <p:nvSpPr>
          <p:cNvPr id="544" name="Google Shape;544;p36"/>
          <p:cNvSpPr/>
          <p:nvPr/>
        </p:nvSpPr>
        <p:spPr>
          <a:xfrm>
            <a:off x="3569250" y="0"/>
            <a:ext cx="55749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36"/>
          <p:cNvSpPr/>
          <p:nvPr/>
        </p:nvSpPr>
        <p:spPr>
          <a:xfrm>
            <a:off x="4983125" y="3882000"/>
            <a:ext cx="3719100" cy="6384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36"/>
          <p:cNvSpPr txBox="1"/>
          <p:nvPr/>
        </p:nvSpPr>
        <p:spPr>
          <a:xfrm>
            <a:off x="5227625" y="3958688"/>
            <a:ext cx="3719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Archivo Black"/>
                <a:ea typeface="Archivo Black"/>
                <a:cs typeface="Archivo Black"/>
                <a:sym typeface="Archivo Black"/>
              </a:rPr>
              <a:t>TRACTION - DATA</a:t>
            </a:r>
            <a:endParaRPr sz="1477">
              <a:solidFill>
                <a:srgbClr val="434343"/>
              </a:solidFill>
              <a:latin typeface="Archivo Black"/>
              <a:ea typeface="Archivo Black"/>
              <a:cs typeface="Archivo Black"/>
              <a:sym typeface="Archivo Black"/>
            </a:endParaRPr>
          </a:p>
        </p:txBody>
      </p:sp>
      <p:pic>
        <p:nvPicPr>
          <p:cNvPr id="547" name="Google Shape;547;p36"/>
          <p:cNvPicPr preferRelativeResize="0"/>
          <p:nvPr/>
        </p:nvPicPr>
        <p:blipFill>
          <a:blip r:embed="rId4">
            <a:alphaModFix/>
          </a:blip>
          <a:stretch>
            <a:fillRect/>
          </a:stretch>
        </p:blipFill>
        <p:spPr>
          <a:xfrm>
            <a:off x="4134950" y="3666300"/>
            <a:ext cx="1092675" cy="1092675"/>
          </a:xfrm>
          <a:prstGeom prst="rect">
            <a:avLst/>
          </a:prstGeom>
          <a:noFill/>
          <a:ln>
            <a:noFill/>
          </a:ln>
        </p:spPr>
      </p:pic>
      <p:sp>
        <p:nvSpPr>
          <p:cNvPr id="548" name="Google Shape;548;p36"/>
          <p:cNvSpPr/>
          <p:nvPr/>
        </p:nvSpPr>
        <p:spPr>
          <a:xfrm rot="179252">
            <a:off x="32902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9" name="Google Shape;549;p36"/>
          <p:cNvPicPr preferRelativeResize="0"/>
          <p:nvPr/>
        </p:nvPicPr>
        <p:blipFill>
          <a:blip r:embed="rId5">
            <a:alphaModFix/>
          </a:blip>
          <a:stretch>
            <a:fillRect/>
          </a:stretch>
        </p:blipFill>
        <p:spPr>
          <a:xfrm>
            <a:off x="699576" y="1174200"/>
            <a:ext cx="2020500" cy="2804100"/>
          </a:xfrm>
          <a:prstGeom prst="roundRect">
            <a:avLst>
              <a:gd fmla="val 2767" name="adj"/>
            </a:avLst>
          </a:prstGeom>
          <a:noFill/>
          <a:ln>
            <a:noFill/>
          </a:ln>
          <a:effectLst>
            <a:outerShdw blurRad="57150" rotWithShape="0" algn="bl" dir="5400000" dist="19050">
              <a:srgbClr val="000000">
                <a:alpha val="30000"/>
              </a:srgbClr>
            </a:outerShdw>
          </a:effectLst>
        </p:spPr>
      </p:pic>
      <p:pic>
        <p:nvPicPr>
          <p:cNvPr id="550" name="Google Shape;550;p36"/>
          <p:cNvPicPr preferRelativeResize="0"/>
          <p:nvPr/>
        </p:nvPicPr>
        <p:blipFill rotWithShape="1">
          <a:blip r:embed="rId6">
            <a:alphaModFix/>
          </a:blip>
          <a:srcRect b="55845" l="0" r="0" t="0"/>
          <a:stretch/>
        </p:blipFill>
        <p:spPr>
          <a:xfrm>
            <a:off x="699575" y="4154575"/>
            <a:ext cx="2020500" cy="1238100"/>
          </a:xfrm>
          <a:prstGeom prst="roundRect">
            <a:avLst>
              <a:gd fmla="val 4020" name="adj"/>
            </a:avLst>
          </a:prstGeom>
          <a:noFill/>
          <a:ln>
            <a:noFill/>
          </a:ln>
          <a:effectLst>
            <a:outerShdw blurRad="57150" rotWithShape="0" algn="bl" dir="5400000" dist="19050">
              <a:srgbClr val="000000">
                <a:alpha val="40000"/>
              </a:srgbClr>
            </a:outerShdw>
          </a:effectLst>
        </p:spPr>
      </p:pic>
      <p:pic>
        <p:nvPicPr>
          <p:cNvPr id="551" name="Google Shape;551;p36"/>
          <p:cNvPicPr preferRelativeResize="0"/>
          <p:nvPr/>
        </p:nvPicPr>
        <p:blipFill rotWithShape="1">
          <a:blip r:embed="rId7">
            <a:alphaModFix/>
          </a:blip>
          <a:srcRect b="0" l="0" r="0" t="61030"/>
          <a:stretch/>
        </p:blipFill>
        <p:spPr>
          <a:xfrm>
            <a:off x="699575" y="-94900"/>
            <a:ext cx="2020500" cy="1092600"/>
          </a:xfrm>
          <a:prstGeom prst="roundRect">
            <a:avLst>
              <a:gd fmla="val 4242" name="adj"/>
            </a:avLst>
          </a:prstGeom>
          <a:noFill/>
          <a:ln>
            <a:noFill/>
          </a:ln>
          <a:effectLst>
            <a:outerShdw blurRad="57150" rotWithShape="0" algn="bl" dir="5400000" dist="19050">
              <a:srgbClr val="000000">
                <a:alpha val="30000"/>
              </a:srgbClr>
            </a:outerShdw>
          </a:effectLst>
        </p:spPr>
      </p:pic>
      <p:sp>
        <p:nvSpPr>
          <p:cNvPr id="552" name="Google Shape;552;p36"/>
          <p:cNvSpPr/>
          <p:nvPr/>
        </p:nvSpPr>
        <p:spPr>
          <a:xfrm>
            <a:off x="52276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36"/>
          <p:cNvSpPr/>
          <p:nvPr/>
        </p:nvSpPr>
        <p:spPr>
          <a:xfrm>
            <a:off x="53771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36"/>
          <p:cNvSpPr txBox="1"/>
          <p:nvPr/>
        </p:nvSpPr>
        <p:spPr>
          <a:xfrm>
            <a:off x="5751225" y="4522950"/>
            <a:ext cx="7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Archivo"/>
                <a:ea typeface="Archivo"/>
                <a:cs typeface="Archivo"/>
                <a:sym typeface="Archivo"/>
              </a:rPr>
              <a:t>4 SLIDES</a:t>
            </a:r>
            <a:endParaRPr b="1" sz="800">
              <a:solidFill>
                <a:schemeClr val="lt1"/>
              </a:solidFill>
              <a:latin typeface="Archivo"/>
              <a:ea typeface="Archivo"/>
              <a:cs typeface="Archivo"/>
              <a:sym typeface="Archivo"/>
            </a:endParaRPr>
          </a:p>
        </p:txBody>
      </p:sp>
      <p:sp>
        <p:nvSpPr>
          <p:cNvPr id="555" name="Google Shape;555;p36"/>
          <p:cNvSpPr/>
          <p:nvPr/>
        </p:nvSpPr>
        <p:spPr>
          <a:xfrm>
            <a:off x="55267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6" name="Google Shape;556;p36"/>
          <p:cNvSpPr/>
          <p:nvPr/>
        </p:nvSpPr>
        <p:spPr>
          <a:xfrm>
            <a:off x="56791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60" name="Shape 560"/>
        <p:cNvGrpSpPr/>
        <p:nvPr/>
      </p:nvGrpSpPr>
      <p:grpSpPr>
        <a:xfrm>
          <a:off x="0" y="0"/>
          <a:ext cx="0" cy="0"/>
          <a:chOff x="0" y="0"/>
          <a:chExt cx="0" cy="0"/>
        </a:xfrm>
      </p:grpSpPr>
      <p:sp>
        <p:nvSpPr>
          <p:cNvPr id="561" name="Google Shape;561;p37"/>
          <p:cNvSpPr/>
          <p:nvPr/>
        </p:nvSpPr>
        <p:spPr>
          <a:xfrm>
            <a:off x="152400" y="168075"/>
            <a:ext cx="8325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2" name="Google Shape;562;p37"/>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3" name="Google Shape;563;p37"/>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564" name="Google Shape;564;p37"/>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565" name="Google Shape;565;p37"/>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37"/>
          <p:cNvSpPr/>
          <p:nvPr/>
        </p:nvSpPr>
        <p:spPr>
          <a:xfrm>
            <a:off x="45435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37"/>
          <p:cNvSpPr txBox="1"/>
          <p:nvPr/>
        </p:nvSpPr>
        <p:spPr>
          <a:xfrm>
            <a:off x="214575" y="194775"/>
            <a:ext cx="780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Strong Continued Engagement Week-to-Week (pool of 220 users)</a:t>
            </a:r>
            <a:endParaRPr sz="1700">
              <a:solidFill>
                <a:srgbClr val="434343"/>
              </a:solidFill>
              <a:latin typeface="Archivo Black"/>
              <a:ea typeface="Archivo Black"/>
              <a:cs typeface="Archivo Black"/>
              <a:sym typeface="Archivo Black"/>
            </a:endParaRPr>
          </a:p>
        </p:txBody>
      </p:sp>
      <p:sp>
        <p:nvSpPr>
          <p:cNvPr id="568" name="Google Shape;568;p37"/>
          <p:cNvSpPr txBox="1"/>
          <p:nvPr/>
        </p:nvSpPr>
        <p:spPr>
          <a:xfrm>
            <a:off x="897775" y="1283075"/>
            <a:ext cx="178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Archivo"/>
                <a:ea typeface="Archivo"/>
                <a:cs typeface="Archivo"/>
                <a:sym typeface="Archivo"/>
              </a:rPr>
              <a:t>Good retention in</a:t>
            </a:r>
            <a:br>
              <a:rPr b="1" lang="en" sz="1200">
                <a:solidFill>
                  <a:schemeClr val="dk2"/>
                </a:solidFill>
                <a:latin typeface="Archivo"/>
                <a:ea typeface="Archivo"/>
                <a:cs typeface="Archivo"/>
                <a:sym typeface="Archivo"/>
              </a:rPr>
            </a:br>
            <a:r>
              <a:rPr b="1" lang="en" sz="1200">
                <a:solidFill>
                  <a:schemeClr val="dk2"/>
                </a:solidFill>
                <a:latin typeface="Archivo"/>
                <a:ea typeface="Archivo"/>
                <a:cs typeface="Archivo"/>
                <a:sym typeface="Archivo"/>
              </a:rPr>
              <a:t>Weekly Contest Participants</a:t>
            </a:r>
            <a:endParaRPr b="1" sz="1200">
              <a:solidFill>
                <a:schemeClr val="dk2"/>
              </a:solidFill>
              <a:latin typeface="Archivo"/>
              <a:ea typeface="Archivo"/>
              <a:cs typeface="Archivo"/>
              <a:sym typeface="Archivo"/>
            </a:endParaRPr>
          </a:p>
        </p:txBody>
      </p:sp>
      <p:sp>
        <p:nvSpPr>
          <p:cNvPr id="569" name="Google Shape;569;p37"/>
          <p:cNvSpPr txBox="1"/>
          <p:nvPr/>
        </p:nvSpPr>
        <p:spPr>
          <a:xfrm>
            <a:off x="3909000" y="1283075"/>
            <a:ext cx="178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Archivo"/>
                <a:ea typeface="Archivo"/>
                <a:cs typeface="Archivo"/>
                <a:sym typeface="Archivo"/>
              </a:rPr>
              <a:t>Sustained </a:t>
            </a:r>
            <a:br>
              <a:rPr b="1" lang="en" sz="1200">
                <a:solidFill>
                  <a:schemeClr val="dk2"/>
                </a:solidFill>
                <a:latin typeface="Archivo"/>
                <a:ea typeface="Archivo"/>
                <a:cs typeface="Archivo"/>
                <a:sym typeface="Archivo"/>
              </a:rPr>
            </a:br>
            <a:r>
              <a:rPr b="1" lang="en" sz="1200">
                <a:solidFill>
                  <a:schemeClr val="dk2"/>
                </a:solidFill>
                <a:latin typeface="Archivo"/>
                <a:ea typeface="Archivo"/>
                <a:cs typeface="Archivo"/>
                <a:sym typeface="Archivo"/>
              </a:rPr>
              <a:t>Weekly Marketplace Transactions</a:t>
            </a:r>
            <a:endParaRPr b="1" sz="1200">
              <a:solidFill>
                <a:schemeClr val="dk2"/>
              </a:solidFill>
              <a:latin typeface="Archivo"/>
              <a:ea typeface="Archivo"/>
              <a:cs typeface="Archivo"/>
              <a:sym typeface="Archivo"/>
            </a:endParaRPr>
          </a:p>
        </p:txBody>
      </p:sp>
      <p:sp>
        <p:nvSpPr>
          <p:cNvPr id="570" name="Google Shape;570;p37"/>
          <p:cNvSpPr txBox="1"/>
          <p:nvPr/>
        </p:nvSpPr>
        <p:spPr>
          <a:xfrm>
            <a:off x="6747238" y="1283075"/>
            <a:ext cx="1783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2"/>
                </a:solidFill>
                <a:latin typeface="Archivo"/>
                <a:ea typeface="Archivo"/>
                <a:cs typeface="Archivo"/>
                <a:sym typeface="Archivo"/>
              </a:rPr>
              <a:t> Daily Usage spread throughout week – except Saturdays</a:t>
            </a:r>
            <a:endParaRPr b="1" sz="1200">
              <a:solidFill>
                <a:schemeClr val="dk2"/>
              </a:solidFill>
              <a:latin typeface="Archivo"/>
              <a:ea typeface="Archivo"/>
              <a:cs typeface="Archivo"/>
              <a:sym typeface="Archivo"/>
            </a:endParaRPr>
          </a:p>
        </p:txBody>
      </p:sp>
      <p:sp>
        <p:nvSpPr>
          <p:cNvPr id="571" name="Google Shape;571;p37"/>
          <p:cNvSpPr/>
          <p:nvPr/>
        </p:nvSpPr>
        <p:spPr>
          <a:xfrm>
            <a:off x="60390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2" name="Google Shape;572;p37"/>
          <p:cNvPicPr preferRelativeResize="0"/>
          <p:nvPr/>
        </p:nvPicPr>
        <p:blipFill rotWithShape="1">
          <a:blip r:embed="rId4">
            <a:alphaModFix/>
          </a:blip>
          <a:srcRect b="0" l="0" r="20325" t="0"/>
          <a:stretch/>
        </p:blipFill>
        <p:spPr>
          <a:xfrm>
            <a:off x="6604185" y="2126600"/>
            <a:ext cx="2069324" cy="1872250"/>
          </a:xfrm>
          <a:prstGeom prst="rect">
            <a:avLst/>
          </a:prstGeom>
          <a:noFill/>
          <a:ln cap="flat" cmpd="sng" w="9525">
            <a:solidFill>
              <a:schemeClr val="lt2"/>
            </a:solidFill>
            <a:prstDash val="solid"/>
            <a:round/>
            <a:headEnd len="sm" w="sm" type="none"/>
            <a:tailEnd len="sm" w="sm" type="none"/>
          </a:ln>
        </p:spPr>
      </p:pic>
      <p:pic>
        <p:nvPicPr>
          <p:cNvPr id="573" name="Google Shape;573;p37"/>
          <p:cNvPicPr preferRelativeResize="0"/>
          <p:nvPr/>
        </p:nvPicPr>
        <p:blipFill>
          <a:blip r:embed="rId5">
            <a:alphaModFix/>
          </a:blip>
          <a:stretch>
            <a:fillRect/>
          </a:stretch>
        </p:blipFill>
        <p:spPr>
          <a:xfrm>
            <a:off x="329450" y="2126601"/>
            <a:ext cx="2779050" cy="1872250"/>
          </a:xfrm>
          <a:prstGeom prst="rect">
            <a:avLst/>
          </a:prstGeom>
          <a:noFill/>
          <a:ln cap="flat" cmpd="sng" w="9525">
            <a:solidFill>
              <a:schemeClr val="lt2"/>
            </a:solidFill>
            <a:prstDash val="solid"/>
            <a:round/>
            <a:headEnd len="sm" w="sm" type="none"/>
            <a:tailEnd len="sm" w="sm" type="none"/>
          </a:ln>
        </p:spPr>
      </p:pic>
      <p:pic>
        <p:nvPicPr>
          <p:cNvPr id="574" name="Google Shape;574;p37"/>
          <p:cNvPicPr preferRelativeResize="0"/>
          <p:nvPr/>
        </p:nvPicPr>
        <p:blipFill>
          <a:blip r:embed="rId6">
            <a:alphaModFix/>
          </a:blip>
          <a:stretch>
            <a:fillRect/>
          </a:stretch>
        </p:blipFill>
        <p:spPr>
          <a:xfrm>
            <a:off x="3260900" y="2115350"/>
            <a:ext cx="3099949" cy="1908938"/>
          </a:xfrm>
          <a:prstGeom prst="rect">
            <a:avLst/>
          </a:prstGeom>
          <a:noFill/>
          <a:ln>
            <a:noFill/>
          </a:ln>
        </p:spPr>
      </p:pic>
      <p:cxnSp>
        <p:nvCxnSpPr>
          <p:cNvPr id="575" name="Google Shape;575;p37"/>
          <p:cNvCxnSpPr/>
          <p:nvPr/>
        </p:nvCxnSpPr>
        <p:spPr>
          <a:xfrm flipH="1" rot="10800000">
            <a:off x="4824075" y="4024288"/>
            <a:ext cx="63000" cy="397800"/>
          </a:xfrm>
          <a:prstGeom prst="straightConnector1">
            <a:avLst/>
          </a:prstGeom>
          <a:noFill/>
          <a:ln cap="flat" cmpd="sng" w="9525">
            <a:solidFill>
              <a:schemeClr val="dk2"/>
            </a:solidFill>
            <a:prstDash val="solid"/>
            <a:round/>
            <a:headEnd len="med" w="med" type="none"/>
            <a:tailEnd len="med" w="med" type="triangle"/>
          </a:ln>
        </p:spPr>
      </p:cxnSp>
      <p:sp>
        <p:nvSpPr>
          <p:cNvPr id="576" name="Google Shape;576;p37"/>
          <p:cNvSpPr txBox="1"/>
          <p:nvPr/>
        </p:nvSpPr>
        <p:spPr>
          <a:xfrm>
            <a:off x="3421725" y="4385350"/>
            <a:ext cx="2256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dk2"/>
                </a:solidFill>
                <a:latin typeface="Archivo"/>
                <a:ea typeface="Archivo"/>
                <a:cs typeface="Archivo"/>
                <a:sym typeface="Archivo"/>
              </a:rPr>
              <a:t>Paused user acquisition after week 6</a:t>
            </a:r>
            <a:endParaRPr b="1" sz="900">
              <a:solidFill>
                <a:schemeClr val="dk2"/>
              </a:solidFill>
              <a:latin typeface="Archivo"/>
              <a:ea typeface="Archivo"/>
              <a:cs typeface="Archivo"/>
              <a:sym typeface="Archivo"/>
            </a:endParaRPr>
          </a:p>
        </p:txBody>
      </p:sp>
      <p:sp>
        <p:nvSpPr>
          <p:cNvPr id="577" name="Google Shape;577;p37"/>
          <p:cNvSpPr/>
          <p:nvPr/>
        </p:nvSpPr>
        <p:spPr>
          <a:xfrm>
            <a:off x="75345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37"/>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82" name="Shape 582"/>
        <p:cNvGrpSpPr/>
        <p:nvPr/>
      </p:nvGrpSpPr>
      <p:grpSpPr>
        <a:xfrm>
          <a:off x="0" y="0"/>
          <a:ext cx="0" cy="0"/>
          <a:chOff x="0" y="0"/>
          <a:chExt cx="0" cy="0"/>
        </a:xfrm>
      </p:grpSpPr>
      <p:sp>
        <p:nvSpPr>
          <p:cNvPr id="583" name="Google Shape;583;p38"/>
          <p:cNvSpPr/>
          <p:nvPr/>
        </p:nvSpPr>
        <p:spPr>
          <a:xfrm>
            <a:off x="152400" y="168075"/>
            <a:ext cx="8325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4" name="Google Shape;584;p38"/>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38"/>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586" name="Google Shape;586;p38"/>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587" name="Google Shape;587;p38"/>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38"/>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38"/>
          <p:cNvSpPr txBox="1"/>
          <p:nvPr/>
        </p:nvSpPr>
        <p:spPr>
          <a:xfrm>
            <a:off x="214575" y="194775"/>
            <a:ext cx="780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 and our NBA from Q4 game saw similar trends of sustained users</a:t>
            </a:r>
            <a:endParaRPr sz="17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pic>
        <p:nvPicPr>
          <p:cNvPr id="590" name="Google Shape;590;p38"/>
          <p:cNvPicPr preferRelativeResize="0"/>
          <p:nvPr/>
        </p:nvPicPr>
        <p:blipFill>
          <a:blip r:embed="rId4">
            <a:alphaModFix/>
          </a:blip>
          <a:stretch>
            <a:fillRect/>
          </a:stretch>
        </p:blipFill>
        <p:spPr>
          <a:xfrm>
            <a:off x="1504563" y="1026025"/>
            <a:ext cx="2729255" cy="1683026"/>
          </a:xfrm>
          <a:prstGeom prst="rect">
            <a:avLst/>
          </a:prstGeom>
          <a:noFill/>
          <a:ln cap="flat" cmpd="sng" w="9525">
            <a:solidFill>
              <a:schemeClr val="lt2"/>
            </a:solidFill>
            <a:prstDash val="solid"/>
            <a:round/>
            <a:headEnd len="sm" w="sm" type="none"/>
            <a:tailEnd len="sm" w="sm" type="none"/>
          </a:ln>
        </p:spPr>
      </p:pic>
      <p:pic>
        <p:nvPicPr>
          <p:cNvPr id="591" name="Google Shape;591;p38"/>
          <p:cNvPicPr preferRelativeResize="0"/>
          <p:nvPr/>
        </p:nvPicPr>
        <p:blipFill>
          <a:blip r:embed="rId5">
            <a:alphaModFix/>
          </a:blip>
          <a:stretch>
            <a:fillRect/>
          </a:stretch>
        </p:blipFill>
        <p:spPr>
          <a:xfrm>
            <a:off x="1504563" y="2768220"/>
            <a:ext cx="2729256" cy="1882906"/>
          </a:xfrm>
          <a:prstGeom prst="rect">
            <a:avLst/>
          </a:prstGeom>
          <a:noFill/>
          <a:ln cap="flat" cmpd="sng" w="9525">
            <a:solidFill>
              <a:schemeClr val="lt2"/>
            </a:solidFill>
            <a:prstDash val="solid"/>
            <a:round/>
            <a:headEnd len="sm" w="sm" type="none"/>
            <a:tailEnd len="sm" w="sm" type="none"/>
          </a:ln>
        </p:spPr>
      </p:pic>
      <p:pic>
        <p:nvPicPr>
          <p:cNvPr id="592" name="Google Shape;592;p38"/>
          <p:cNvPicPr preferRelativeResize="0"/>
          <p:nvPr/>
        </p:nvPicPr>
        <p:blipFill rotWithShape="1">
          <a:blip r:embed="rId6">
            <a:alphaModFix/>
          </a:blip>
          <a:srcRect b="0" l="0" r="1536" t="0"/>
          <a:stretch/>
        </p:blipFill>
        <p:spPr>
          <a:xfrm>
            <a:off x="4316325" y="1026025"/>
            <a:ext cx="2766100" cy="1683025"/>
          </a:xfrm>
          <a:prstGeom prst="rect">
            <a:avLst/>
          </a:prstGeom>
          <a:noFill/>
          <a:ln cap="flat" cmpd="sng" w="9525">
            <a:solidFill>
              <a:schemeClr val="lt2"/>
            </a:solidFill>
            <a:prstDash val="solid"/>
            <a:round/>
            <a:headEnd len="sm" w="sm" type="none"/>
            <a:tailEnd len="sm" w="sm" type="none"/>
          </a:ln>
        </p:spPr>
      </p:pic>
      <p:sp>
        <p:nvSpPr>
          <p:cNvPr id="593" name="Google Shape;593;p38"/>
          <p:cNvSpPr txBox="1"/>
          <p:nvPr/>
        </p:nvSpPr>
        <p:spPr>
          <a:xfrm>
            <a:off x="4896274" y="3147925"/>
            <a:ext cx="18537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latin typeface="Archivo"/>
                <a:ea typeface="Archivo"/>
                <a:cs typeface="Archivo"/>
                <a:sym typeface="Archivo"/>
              </a:rPr>
              <a:t>$338</a:t>
            </a:r>
            <a:br>
              <a:rPr lang="en">
                <a:latin typeface="Archivo"/>
                <a:ea typeface="Archivo"/>
                <a:cs typeface="Archivo"/>
                <a:sym typeface="Archivo"/>
              </a:rPr>
            </a:br>
            <a:r>
              <a:rPr lang="en">
                <a:latin typeface="Archivo"/>
                <a:ea typeface="Archivo"/>
                <a:cs typeface="Archivo"/>
                <a:sym typeface="Archivo"/>
              </a:rPr>
              <a:t>Virtual Dollars </a:t>
            </a:r>
            <a:br>
              <a:rPr lang="en">
                <a:latin typeface="Archivo"/>
                <a:ea typeface="Archivo"/>
                <a:cs typeface="Archivo"/>
                <a:sym typeface="Archivo"/>
              </a:rPr>
            </a:br>
            <a:r>
              <a:rPr lang="en">
                <a:latin typeface="Archivo"/>
                <a:ea typeface="Archivo"/>
                <a:cs typeface="Archivo"/>
                <a:sym typeface="Archivo"/>
              </a:rPr>
              <a:t>Spent on cards</a:t>
            </a:r>
            <a:br>
              <a:rPr lang="en">
                <a:latin typeface="Archivo"/>
                <a:ea typeface="Archivo"/>
                <a:cs typeface="Archivo"/>
                <a:sym typeface="Archivo"/>
              </a:rPr>
            </a:br>
            <a:r>
              <a:rPr lang="en">
                <a:latin typeface="Archivo"/>
                <a:ea typeface="Archivo"/>
                <a:cs typeface="Archivo"/>
                <a:sym typeface="Archivo"/>
              </a:rPr>
              <a:t>Per player in NBA*</a:t>
            </a:r>
            <a:endParaRPr>
              <a:latin typeface="Archivo"/>
              <a:ea typeface="Archivo"/>
              <a:cs typeface="Archivo"/>
              <a:sym typeface="Archivo"/>
            </a:endParaRPr>
          </a:p>
        </p:txBody>
      </p:sp>
      <p:sp>
        <p:nvSpPr>
          <p:cNvPr id="594" name="Google Shape;594;p38"/>
          <p:cNvSpPr/>
          <p:nvPr/>
        </p:nvSpPr>
        <p:spPr>
          <a:xfrm>
            <a:off x="60390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38"/>
          <p:cNvSpPr/>
          <p:nvPr/>
        </p:nvSpPr>
        <p:spPr>
          <a:xfrm>
            <a:off x="75345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38"/>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00" name="Shape 600"/>
        <p:cNvGrpSpPr/>
        <p:nvPr/>
      </p:nvGrpSpPr>
      <p:grpSpPr>
        <a:xfrm>
          <a:off x="0" y="0"/>
          <a:ext cx="0" cy="0"/>
          <a:chOff x="0" y="0"/>
          <a:chExt cx="0" cy="0"/>
        </a:xfrm>
      </p:grpSpPr>
      <p:sp>
        <p:nvSpPr>
          <p:cNvPr id="601" name="Google Shape;601;p39"/>
          <p:cNvSpPr/>
          <p:nvPr/>
        </p:nvSpPr>
        <p:spPr>
          <a:xfrm>
            <a:off x="152400" y="168075"/>
            <a:ext cx="77514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39"/>
          <p:cNvSpPr txBox="1"/>
          <p:nvPr/>
        </p:nvSpPr>
        <p:spPr>
          <a:xfrm>
            <a:off x="214575" y="194775"/>
            <a:ext cx="7347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Who are the ‘hardcore’ users?</a:t>
            </a:r>
            <a:endParaRPr sz="1700">
              <a:solidFill>
                <a:srgbClr val="434343"/>
              </a:solidFill>
              <a:latin typeface="Archivo Black"/>
              <a:ea typeface="Archivo Black"/>
              <a:cs typeface="Archivo Black"/>
              <a:sym typeface="Archivo Black"/>
            </a:endParaRPr>
          </a:p>
        </p:txBody>
      </p:sp>
      <p:sp>
        <p:nvSpPr>
          <p:cNvPr id="603" name="Google Shape;603;p39"/>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4" name="Google Shape;604;p39"/>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605" name="Google Shape;605;p39"/>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39"/>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39"/>
          <p:cNvSpPr/>
          <p:nvPr/>
        </p:nvSpPr>
        <p:spPr>
          <a:xfrm>
            <a:off x="6039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08" name="Google Shape;608;p39" title="CryptoSports _Hardcore_ Users - Made with Clipchamp.mp4">
            <a:hlinkClick r:id="rId4"/>
          </p:cNvPr>
          <p:cNvPicPr preferRelativeResize="0"/>
          <p:nvPr/>
        </p:nvPicPr>
        <p:blipFill>
          <a:blip r:embed="rId5">
            <a:alphaModFix/>
          </a:blip>
          <a:stretch>
            <a:fillRect/>
          </a:stretch>
        </p:blipFill>
        <p:spPr>
          <a:xfrm>
            <a:off x="4247525" y="1029025"/>
            <a:ext cx="4572000" cy="3429000"/>
          </a:xfrm>
          <a:prstGeom prst="rect">
            <a:avLst/>
          </a:prstGeom>
          <a:noFill/>
          <a:ln>
            <a:noFill/>
          </a:ln>
        </p:spPr>
      </p:pic>
      <p:sp>
        <p:nvSpPr>
          <p:cNvPr id="609" name="Google Shape;609;p39"/>
          <p:cNvSpPr txBox="1"/>
          <p:nvPr/>
        </p:nvSpPr>
        <p:spPr>
          <a:xfrm>
            <a:off x="214575" y="1221400"/>
            <a:ext cx="3660600" cy="338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dk2"/>
                </a:solidFill>
                <a:latin typeface="Archivo Black"/>
                <a:ea typeface="Archivo Black"/>
                <a:cs typeface="Archivo Black"/>
                <a:sym typeface="Archivo Black"/>
              </a:rPr>
              <a:t>21% of Users</a:t>
            </a:r>
            <a:endParaRPr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u="sng">
                <a:solidFill>
                  <a:schemeClr val="dk2"/>
                </a:solidFill>
                <a:latin typeface="Archivo"/>
                <a:ea typeface="Archivo"/>
                <a:cs typeface="Archivo"/>
                <a:sym typeface="Archivo"/>
              </a:rPr>
              <a:t>Income</a:t>
            </a:r>
            <a:r>
              <a:rPr b="1" lang="en" sz="1300">
                <a:solidFill>
                  <a:schemeClr val="dk2"/>
                </a:solidFill>
                <a:latin typeface="Archivo"/>
                <a:ea typeface="Archivo"/>
                <a:cs typeface="Archivo"/>
                <a:sym typeface="Archivo"/>
              </a:rPr>
              <a:t>: </a:t>
            </a:r>
            <a:endParaRPr b="1" sz="1300">
              <a:solidFill>
                <a:schemeClr val="dk2"/>
              </a:solidFill>
              <a:latin typeface="Archivo"/>
              <a:ea typeface="Archivo"/>
              <a:cs typeface="Archivo"/>
              <a:sym typeface="Archivo"/>
            </a:endParaRPr>
          </a:p>
          <a:p>
            <a:pPr indent="-311150" lvl="1" marL="914400" rtl="0" algn="l">
              <a:lnSpc>
                <a:spcPct val="150000"/>
              </a:lnSpc>
              <a:spcBef>
                <a:spcPts val="0"/>
              </a:spcBef>
              <a:spcAft>
                <a:spcPts val="0"/>
              </a:spcAft>
              <a:buClr>
                <a:schemeClr val="dk2"/>
              </a:buClr>
              <a:buSzPts val="1300"/>
              <a:buFont typeface="Archivo"/>
              <a:buChar char="○"/>
            </a:pPr>
            <a:r>
              <a:rPr b="1" lang="en" sz="1300">
                <a:solidFill>
                  <a:schemeClr val="dk2"/>
                </a:solidFill>
                <a:latin typeface="Archivo"/>
                <a:ea typeface="Archivo"/>
                <a:cs typeface="Archivo"/>
                <a:sym typeface="Archivo"/>
              </a:rPr>
              <a:t>26.7% 10k-50k,</a:t>
            </a:r>
            <a:endParaRPr b="1" sz="1300">
              <a:solidFill>
                <a:schemeClr val="dk2"/>
              </a:solidFill>
              <a:latin typeface="Archivo"/>
              <a:ea typeface="Archivo"/>
              <a:cs typeface="Archivo"/>
              <a:sym typeface="Archivo"/>
            </a:endParaRPr>
          </a:p>
          <a:p>
            <a:pPr indent="-311150" lvl="1" marL="914400" rtl="0" algn="l">
              <a:lnSpc>
                <a:spcPct val="150000"/>
              </a:lnSpc>
              <a:spcBef>
                <a:spcPts val="0"/>
              </a:spcBef>
              <a:spcAft>
                <a:spcPts val="0"/>
              </a:spcAft>
              <a:buClr>
                <a:schemeClr val="dk2"/>
              </a:buClr>
              <a:buSzPts val="1300"/>
              <a:buFont typeface="Archivo"/>
              <a:buChar char="○"/>
            </a:pPr>
            <a:r>
              <a:rPr b="1" lang="en" sz="1300">
                <a:solidFill>
                  <a:schemeClr val="dk2"/>
                </a:solidFill>
                <a:latin typeface="Archivo"/>
                <a:ea typeface="Archivo"/>
                <a:cs typeface="Archivo"/>
                <a:sym typeface="Archivo"/>
              </a:rPr>
              <a:t>36.7% 50-100k </a:t>
            </a:r>
            <a:endParaRPr b="1" sz="1300">
              <a:solidFill>
                <a:schemeClr val="dk2"/>
              </a:solidFill>
              <a:latin typeface="Archivo"/>
              <a:ea typeface="Archivo"/>
              <a:cs typeface="Archivo"/>
              <a:sym typeface="Archivo"/>
            </a:endParaRPr>
          </a:p>
          <a:p>
            <a:pPr indent="-311150" lvl="1" marL="914400" rtl="0" algn="l">
              <a:lnSpc>
                <a:spcPct val="150000"/>
              </a:lnSpc>
              <a:spcBef>
                <a:spcPts val="0"/>
              </a:spcBef>
              <a:spcAft>
                <a:spcPts val="0"/>
              </a:spcAft>
              <a:buClr>
                <a:schemeClr val="dk2"/>
              </a:buClr>
              <a:buSzPts val="1300"/>
              <a:buFont typeface="Archivo"/>
              <a:buChar char="○"/>
            </a:pPr>
            <a:r>
              <a:rPr b="1" lang="en" sz="1300">
                <a:solidFill>
                  <a:schemeClr val="dk2"/>
                </a:solidFill>
                <a:latin typeface="Archivo"/>
                <a:ea typeface="Archivo"/>
                <a:cs typeface="Archivo"/>
                <a:sym typeface="Archivo"/>
              </a:rPr>
              <a:t>16.7% 100k+</a:t>
            </a:r>
            <a:endParaRPr b="1"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u="sng">
                <a:solidFill>
                  <a:schemeClr val="dk2"/>
                </a:solidFill>
                <a:latin typeface="Archivo"/>
                <a:ea typeface="Archivo"/>
                <a:cs typeface="Archivo"/>
                <a:sym typeface="Archivo"/>
              </a:rPr>
              <a:t>Trading cards</a:t>
            </a:r>
            <a:r>
              <a:rPr b="1" lang="en" sz="1300">
                <a:solidFill>
                  <a:schemeClr val="dk2"/>
                </a:solidFill>
                <a:latin typeface="Archivo"/>
                <a:ea typeface="Archivo"/>
                <a:cs typeface="Archivo"/>
                <a:sym typeface="Archivo"/>
              </a:rPr>
              <a:t>: 80% collected trading cards growing up but just 26% do now</a:t>
            </a:r>
            <a:endParaRPr b="1" sz="1300">
              <a:solidFill>
                <a:schemeClr val="dk2"/>
              </a:solidFill>
              <a:latin typeface="Archivo"/>
              <a:ea typeface="Archivo"/>
              <a:cs typeface="Archivo"/>
              <a:sym typeface="Archivo"/>
            </a:endParaRPr>
          </a:p>
          <a:p>
            <a:pPr indent="-311150" lvl="0" marL="457200" rtl="0" algn="l">
              <a:lnSpc>
                <a:spcPct val="150000"/>
              </a:lnSpc>
              <a:spcBef>
                <a:spcPts val="0"/>
              </a:spcBef>
              <a:spcAft>
                <a:spcPts val="0"/>
              </a:spcAft>
              <a:buClr>
                <a:schemeClr val="dk2"/>
              </a:buClr>
              <a:buSzPts val="1300"/>
              <a:buFont typeface="Archivo"/>
              <a:buChar char="●"/>
            </a:pPr>
            <a:r>
              <a:rPr b="1" lang="en" sz="1300" u="sng">
                <a:solidFill>
                  <a:schemeClr val="dk2"/>
                </a:solidFill>
                <a:latin typeface="Archivo"/>
                <a:ea typeface="Archivo"/>
                <a:cs typeface="Archivo"/>
                <a:sym typeface="Archivo"/>
              </a:rPr>
              <a:t>DFS Spending</a:t>
            </a:r>
            <a:r>
              <a:rPr b="1" lang="en" sz="1300">
                <a:solidFill>
                  <a:schemeClr val="dk2"/>
                </a:solidFill>
                <a:latin typeface="Archivo"/>
                <a:ea typeface="Archivo"/>
                <a:cs typeface="Archivo"/>
                <a:sym typeface="Archivo"/>
              </a:rPr>
              <a:t>: </a:t>
            </a:r>
            <a:endParaRPr b="1" sz="1300">
              <a:solidFill>
                <a:schemeClr val="dk2"/>
              </a:solidFill>
              <a:latin typeface="Archivo"/>
              <a:ea typeface="Archivo"/>
              <a:cs typeface="Archivo"/>
              <a:sym typeface="Archivo"/>
            </a:endParaRPr>
          </a:p>
          <a:p>
            <a:pPr indent="-311150" lvl="1" marL="914400" rtl="0" algn="l">
              <a:lnSpc>
                <a:spcPct val="150000"/>
              </a:lnSpc>
              <a:spcBef>
                <a:spcPts val="0"/>
              </a:spcBef>
              <a:spcAft>
                <a:spcPts val="0"/>
              </a:spcAft>
              <a:buClr>
                <a:schemeClr val="dk2"/>
              </a:buClr>
              <a:buSzPts val="1300"/>
              <a:buFont typeface="Archivo"/>
              <a:buChar char="○"/>
            </a:pPr>
            <a:r>
              <a:rPr b="1" lang="en" sz="1300">
                <a:solidFill>
                  <a:schemeClr val="dk2"/>
                </a:solidFill>
                <a:latin typeface="Archivo"/>
                <a:ea typeface="Archivo"/>
                <a:cs typeface="Archivo"/>
                <a:sym typeface="Archivo"/>
              </a:rPr>
              <a:t>51% spend on DFS, and of those 12% spend $50-99 while 41% spend $150+</a:t>
            </a:r>
            <a:endParaRPr sz="1300">
              <a:solidFill>
                <a:schemeClr val="dk2"/>
              </a:solidFill>
              <a:latin typeface="Archivo"/>
              <a:ea typeface="Archivo"/>
              <a:cs typeface="Archivo"/>
              <a:sym typeface="Archivo"/>
            </a:endParaRPr>
          </a:p>
        </p:txBody>
      </p:sp>
      <p:sp>
        <p:nvSpPr>
          <p:cNvPr id="610" name="Google Shape;610;p39"/>
          <p:cNvSpPr/>
          <p:nvPr/>
        </p:nvSpPr>
        <p:spPr>
          <a:xfrm>
            <a:off x="753450" y="772325"/>
            <a:ext cx="111000" cy="1110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39"/>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
        <p:nvSpPr>
          <p:cNvPr id="612" name="Google Shape;612;p39"/>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16" name="Shape 616"/>
        <p:cNvGrpSpPr/>
        <p:nvPr/>
      </p:nvGrpSpPr>
      <p:grpSpPr>
        <a:xfrm>
          <a:off x="0" y="0"/>
          <a:ext cx="0" cy="0"/>
          <a:chOff x="0" y="0"/>
          <a:chExt cx="0" cy="0"/>
        </a:xfrm>
      </p:grpSpPr>
      <p:sp>
        <p:nvSpPr>
          <p:cNvPr id="617" name="Google Shape;617;p40"/>
          <p:cNvSpPr/>
          <p:nvPr/>
        </p:nvSpPr>
        <p:spPr>
          <a:xfrm>
            <a:off x="152400" y="168075"/>
            <a:ext cx="8706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40"/>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40"/>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620" name="Google Shape;620;p40"/>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621" name="Google Shape;621;p40"/>
          <p:cNvSpPr/>
          <p:nvPr/>
        </p:nvSpPr>
        <p:spPr>
          <a:xfrm>
            <a:off x="30480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40"/>
          <p:cNvSpPr/>
          <p:nvPr/>
        </p:nvSpPr>
        <p:spPr>
          <a:xfrm>
            <a:off x="4543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p40"/>
          <p:cNvSpPr txBox="1"/>
          <p:nvPr/>
        </p:nvSpPr>
        <p:spPr>
          <a:xfrm>
            <a:off x="214575" y="194775"/>
            <a:ext cx="88827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Archivo Black"/>
                <a:ea typeface="Archivo Black"/>
                <a:cs typeface="Archivo Black"/>
                <a:sym typeface="Archivo Black"/>
              </a:rPr>
              <a:t>Evolving purchasing to drive immediate gratification and ongoing commitment</a:t>
            </a:r>
            <a:endParaRPr sz="1600">
              <a:solidFill>
                <a:srgbClr val="434343"/>
              </a:solidFill>
              <a:latin typeface="Archivo Black"/>
              <a:ea typeface="Archivo Black"/>
              <a:cs typeface="Archivo Black"/>
              <a:sym typeface="Archivo Black"/>
            </a:endParaRPr>
          </a:p>
          <a:p>
            <a:pPr indent="0" lvl="0" marL="0" rtl="0" algn="l">
              <a:spcBef>
                <a:spcPts val="0"/>
              </a:spcBef>
              <a:spcAft>
                <a:spcPts val="0"/>
              </a:spcAft>
              <a:buNone/>
            </a:pPr>
            <a:r>
              <a:t/>
            </a:r>
            <a:endParaRPr sz="1700">
              <a:solidFill>
                <a:srgbClr val="434343"/>
              </a:solidFill>
              <a:latin typeface="Archivo Black"/>
              <a:ea typeface="Archivo Black"/>
              <a:cs typeface="Archivo Black"/>
              <a:sym typeface="Archivo Black"/>
            </a:endParaRPr>
          </a:p>
        </p:txBody>
      </p:sp>
      <p:sp>
        <p:nvSpPr>
          <p:cNvPr id="624" name="Google Shape;624;p40"/>
          <p:cNvSpPr txBox="1"/>
          <p:nvPr/>
        </p:nvSpPr>
        <p:spPr>
          <a:xfrm>
            <a:off x="183450" y="924375"/>
            <a:ext cx="8579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sz="1200">
                <a:solidFill>
                  <a:schemeClr val="dk2"/>
                </a:solidFill>
                <a:latin typeface="Archivo SemiBold"/>
                <a:ea typeface="Archivo SemiBold"/>
                <a:cs typeface="Archivo SemiBold"/>
                <a:sym typeface="Archivo SemiBold"/>
              </a:rPr>
              <a:t>Two main methods for spending dollars into the system will increase daily </a:t>
            </a:r>
            <a:r>
              <a:rPr lang="en" sz="1200">
                <a:solidFill>
                  <a:schemeClr val="dk2"/>
                </a:solidFill>
                <a:latin typeface="Archivo SemiBold"/>
                <a:ea typeface="Archivo SemiBold"/>
                <a:cs typeface="Archivo SemiBold"/>
                <a:sym typeface="Archivo SemiBold"/>
              </a:rPr>
              <a:t>activity</a:t>
            </a:r>
            <a:r>
              <a:rPr lang="en" sz="1200">
                <a:solidFill>
                  <a:schemeClr val="dk2"/>
                </a:solidFill>
                <a:latin typeface="Archivo SemiBold"/>
                <a:ea typeface="Archivo SemiBold"/>
                <a:cs typeface="Archivo SemiBold"/>
                <a:sym typeface="Archivo SemiBold"/>
              </a:rPr>
              <a:t> through the duration of season, instill consumer loyalty and maximize the bottom line</a:t>
            </a:r>
            <a:endParaRPr sz="1200">
              <a:solidFill>
                <a:schemeClr val="dk2"/>
              </a:solidFill>
              <a:latin typeface="Archivo SemiBold"/>
              <a:ea typeface="Archivo SemiBold"/>
              <a:cs typeface="Archivo SemiBold"/>
              <a:sym typeface="Archivo SemiBold"/>
            </a:endParaRPr>
          </a:p>
        </p:txBody>
      </p:sp>
      <p:sp>
        <p:nvSpPr>
          <p:cNvPr id="625" name="Google Shape;625;p40"/>
          <p:cNvSpPr txBox="1"/>
          <p:nvPr/>
        </p:nvSpPr>
        <p:spPr>
          <a:xfrm>
            <a:off x="454350" y="1406125"/>
            <a:ext cx="288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7AFF"/>
                </a:solidFill>
                <a:latin typeface="Archivo"/>
                <a:ea typeface="Archivo"/>
                <a:cs typeface="Archivo"/>
                <a:sym typeface="Archivo"/>
              </a:rPr>
              <a:t>Rewarding One time purchases</a:t>
            </a:r>
            <a:endParaRPr b="1">
              <a:solidFill>
                <a:srgbClr val="007AFF"/>
              </a:solidFill>
              <a:latin typeface="Archivo"/>
              <a:ea typeface="Archivo"/>
              <a:cs typeface="Archivo"/>
              <a:sym typeface="Archivo"/>
            </a:endParaRPr>
          </a:p>
        </p:txBody>
      </p:sp>
      <p:sp>
        <p:nvSpPr>
          <p:cNvPr id="626" name="Google Shape;626;p40"/>
          <p:cNvSpPr/>
          <p:nvPr/>
        </p:nvSpPr>
        <p:spPr>
          <a:xfrm>
            <a:off x="454350" y="1820525"/>
            <a:ext cx="3640800" cy="21474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Users will receive bonuses for depositing large amounts.  We will offer deposits at several pricing tiers.</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100 credits</a:t>
            </a:r>
            <a:r>
              <a:rPr lang="en" sz="1000">
                <a:solidFill>
                  <a:schemeClr val="dk1"/>
                </a:solidFill>
              </a:rPr>
              <a:t> - $5</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500 credits</a:t>
            </a:r>
            <a:r>
              <a:rPr lang="en" sz="1000">
                <a:solidFill>
                  <a:schemeClr val="dk1"/>
                </a:solidFill>
              </a:rPr>
              <a:t> + 50 credit bonus - $25</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2000 credits</a:t>
            </a:r>
            <a:r>
              <a:rPr lang="en" sz="1000">
                <a:solidFill>
                  <a:schemeClr val="dk1"/>
                </a:solidFill>
              </a:rPr>
              <a:t> + 400 credit bonus - $100</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p:txBody>
      </p:sp>
      <p:sp>
        <p:nvSpPr>
          <p:cNvPr id="627" name="Google Shape;627;p40"/>
          <p:cNvSpPr txBox="1"/>
          <p:nvPr/>
        </p:nvSpPr>
        <p:spPr>
          <a:xfrm>
            <a:off x="4649875" y="1406125"/>
            <a:ext cx="39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7AFF"/>
                </a:solidFill>
                <a:latin typeface="Archivo"/>
                <a:ea typeface="Archivo"/>
                <a:cs typeface="Archivo"/>
                <a:sym typeface="Archivo"/>
              </a:rPr>
              <a:t>Committing to Season long packages</a:t>
            </a:r>
            <a:endParaRPr b="1">
              <a:solidFill>
                <a:srgbClr val="007AFF"/>
              </a:solidFill>
              <a:latin typeface="Archivo"/>
              <a:ea typeface="Archivo"/>
              <a:cs typeface="Archivo"/>
              <a:sym typeface="Archivo"/>
            </a:endParaRPr>
          </a:p>
        </p:txBody>
      </p:sp>
      <p:sp>
        <p:nvSpPr>
          <p:cNvPr id="628" name="Google Shape;628;p40"/>
          <p:cNvSpPr/>
          <p:nvPr/>
        </p:nvSpPr>
        <p:spPr>
          <a:xfrm>
            <a:off x="4649875" y="1824905"/>
            <a:ext cx="3640800" cy="21474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Users will pay a single up front cost while receiving benefits spread out across the entire season.</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Our $50 membership perks will include:</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en" sz="1000">
                <a:solidFill>
                  <a:schemeClr val="dk1"/>
                </a:solidFill>
              </a:rPr>
              <a:t>8 booster packs up front ($20 value)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en" sz="1000">
                <a:solidFill>
                  <a:schemeClr val="dk1"/>
                </a:solidFill>
              </a:rPr>
              <a:t>300 credits ($15 value)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en" sz="1000">
                <a:solidFill>
                  <a:schemeClr val="dk1"/>
                </a:solidFill>
              </a:rPr>
              <a:t>18 booster packs released at a rate of one per week ($45 value)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en" sz="1000">
                <a:solidFill>
                  <a:schemeClr val="dk1"/>
                </a:solidFill>
              </a:rPr>
              <a:t>Weekly member only freeroll contests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arenR"/>
            </a:pPr>
            <a:r>
              <a:rPr lang="en" sz="1000">
                <a:solidFill>
                  <a:schemeClr val="dk1"/>
                </a:solidFill>
              </a:rPr>
              <a:t>Special season long member collectible</a:t>
            </a:r>
            <a:endParaRPr sz="1000">
              <a:solidFill>
                <a:schemeClr val="dk1"/>
              </a:solidFill>
            </a:endParaRPr>
          </a:p>
        </p:txBody>
      </p:sp>
      <p:sp>
        <p:nvSpPr>
          <p:cNvPr id="629" name="Google Shape;629;p40"/>
          <p:cNvSpPr txBox="1"/>
          <p:nvPr/>
        </p:nvSpPr>
        <p:spPr>
          <a:xfrm>
            <a:off x="-259112" y="4060175"/>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007AFF"/>
                </a:solidFill>
                <a:latin typeface="Archivo"/>
                <a:ea typeface="Archivo"/>
                <a:cs typeface="Archivo"/>
                <a:sym typeface="Archivo"/>
              </a:rPr>
              <a:t>=</a:t>
            </a:r>
            <a:r>
              <a:rPr b="1" lang="en" sz="3300">
                <a:solidFill>
                  <a:srgbClr val="007AFF"/>
                </a:solidFill>
                <a:latin typeface="Archivo"/>
                <a:ea typeface="Archivo"/>
                <a:cs typeface="Archivo"/>
                <a:sym typeface="Archivo"/>
              </a:rPr>
              <a:t>$60</a:t>
            </a:r>
            <a:endParaRPr>
              <a:solidFill>
                <a:srgbClr val="007AFF"/>
              </a:solidFill>
            </a:endParaRPr>
          </a:p>
        </p:txBody>
      </p:sp>
      <p:sp>
        <p:nvSpPr>
          <p:cNvPr id="630" name="Google Shape;630;p40"/>
          <p:cNvSpPr txBox="1"/>
          <p:nvPr/>
        </p:nvSpPr>
        <p:spPr>
          <a:xfrm>
            <a:off x="1543763" y="410722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Avg s</a:t>
            </a:r>
            <a:r>
              <a:rPr lang="en">
                <a:solidFill>
                  <a:schemeClr val="dk1"/>
                </a:solidFill>
                <a:latin typeface="Archivo"/>
                <a:ea typeface="Archivo"/>
                <a:cs typeface="Archivo"/>
                <a:sym typeface="Archivo"/>
              </a:rPr>
              <a:t>pent on cards</a:t>
            </a:r>
            <a:br>
              <a:rPr lang="en">
                <a:solidFill>
                  <a:schemeClr val="dk1"/>
                </a:solidFill>
                <a:latin typeface="Archivo"/>
                <a:ea typeface="Archivo"/>
                <a:cs typeface="Archivo"/>
                <a:sym typeface="Archivo"/>
              </a:rPr>
            </a:br>
            <a:r>
              <a:rPr lang="en">
                <a:solidFill>
                  <a:schemeClr val="dk1"/>
                </a:solidFill>
                <a:latin typeface="Archivo"/>
                <a:ea typeface="Archivo"/>
                <a:cs typeface="Archivo"/>
                <a:sym typeface="Archivo"/>
              </a:rPr>
              <a:t>per paid user in 1st month NFL</a:t>
            </a:r>
            <a:endParaRPr/>
          </a:p>
        </p:txBody>
      </p:sp>
      <p:sp>
        <p:nvSpPr>
          <p:cNvPr id="631" name="Google Shape;631;p40"/>
          <p:cNvSpPr txBox="1"/>
          <p:nvPr/>
        </p:nvSpPr>
        <p:spPr>
          <a:xfrm>
            <a:off x="3758425" y="2435600"/>
            <a:ext cx="12327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007AFF"/>
                </a:solidFill>
                <a:latin typeface="Archivo"/>
                <a:ea typeface="Archivo"/>
                <a:cs typeface="Archivo"/>
                <a:sym typeface="Archivo"/>
              </a:rPr>
              <a:t>+</a:t>
            </a:r>
            <a:endParaRPr/>
          </a:p>
        </p:txBody>
      </p:sp>
      <p:sp>
        <p:nvSpPr>
          <p:cNvPr id="632" name="Google Shape;632;p40"/>
          <p:cNvSpPr/>
          <p:nvPr/>
        </p:nvSpPr>
        <p:spPr>
          <a:xfrm>
            <a:off x="603900" y="772325"/>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40"/>
          <p:cNvSpPr txBox="1"/>
          <p:nvPr/>
        </p:nvSpPr>
        <p:spPr>
          <a:xfrm>
            <a:off x="3922913" y="4060188"/>
            <a:ext cx="3000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300">
                <a:solidFill>
                  <a:srgbClr val="007AFF"/>
                </a:solidFill>
                <a:latin typeface="Archivo"/>
                <a:ea typeface="Archivo"/>
                <a:cs typeface="Archivo"/>
                <a:sym typeface="Archivo"/>
              </a:rPr>
              <a:t>$30/mo</a:t>
            </a:r>
            <a:endParaRPr>
              <a:solidFill>
                <a:srgbClr val="007AFF"/>
              </a:solidFill>
            </a:endParaRPr>
          </a:p>
        </p:txBody>
      </p:sp>
      <p:sp>
        <p:nvSpPr>
          <p:cNvPr id="634" name="Google Shape;634;p40"/>
          <p:cNvSpPr txBox="1"/>
          <p:nvPr/>
        </p:nvSpPr>
        <p:spPr>
          <a:xfrm>
            <a:off x="5523838" y="4067063"/>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Archivo"/>
                <a:ea typeface="Archivo"/>
                <a:cs typeface="Archivo"/>
                <a:sym typeface="Archivo"/>
              </a:rPr>
              <a:t>Avg spent on cards</a:t>
            </a:r>
            <a:endParaRPr>
              <a:solidFill>
                <a:schemeClr val="dk1"/>
              </a:solidFill>
              <a:latin typeface="Archivo"/>
              <a:ea typeface="Archivo"/>
              <a:cs typeface="Archivo"/>
              <a:sym typeface="Archivo"/>
            </a:endParaRPr>
          </a:p>
          <a:p>
            <a:pPr indent="0" lvl="0" marL="0" rtl="0" algn="ctr">
              <a:spcBef>
                <a:spcPts val="0"/>
              </a:spcBef>
              <a:spcAft>
                <a:spcPts val="0"/>
              </a:spcAft>
              <a:buNone/>
            </a:pPr>
            <a:r>
              <a:rPr lang="en">
                <a:solidFill>
                  <a:schemeClr val="dk1"/>
                </a:solidFill>
                <a:latin typeface="Archivo"/>
                <a:ea typeface="Archivo"/>
                <a:cs typeface="Archivo"/>
                <a:sym typeface="Archivo"/>
              </a:rPr>
              <a:t>after that</a:t>
            </a:r>
            <a:endParaRPr>
              <a:solidFill>
                <a:schemeClr val="dk1"/>
              </a:solidFill>
              <a:latin typeface="Archivo"/>
              <a:ea typeface="Archivo"/>
              <a:cs typeface="Archivo"/>
              <a:sym typeface="Archivo"/>
            </a:endParaRPr>
          </a:p>
        </p:txBody>
      </p:sp>
      <p:sp>
        <p:nvSpPr>
          <p:cNvPr id="635" name="Google Shape;635;p40"/>
          <p:cNvSpPr/>
          <p:nvPr/>
        </p:nvSpPr>
        <p:spPr>
          <a:xfrm>
            <a:off x="753450" y="772325"/>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p40"/>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40" name="Shape 640"/>
        <p:cNvGrpSpPr/>
        <p:nvPr/>
      </p:nvGrpSpPr>
      <p:grpSpPr>
        <a:xfrm>
          <a:off x="0" y="0"/>
          <a:ext cx="0" cy="0"/>
          <a:chOff x="0" y="0"/>
          <a:chExt cx="0" cy="0"/>
        </a:xfrm>
      </p:grpSpPr>
      <p:pic>
        <p:nvPicPr>
          <p:cNvPr id="641" name="Google Shape;641;p41"/>
          <p:cNvPicPr preferRelativeResize="0"/>
          <p:nvPr/>
        </p:nvPicPr>
        <p:blipFill rotWithShape="1">
          <a:blip r:embed="rId3">
            <a:alphaModFix amt="30000"/>
          </a:blip>
          <a:srcRect b="4845" l="8347" r="8339" t="7365"/>
          <a:stretch/>
        </p:blipFill>
        <p:spPr>
          <a:xfrm rot="-5400000">
            <a:off x="-788300" y="788300"/>
            <a:ext cx="5177250" cy="3600650"/>
          </a:xfrm>
          <a:prstGeom prst="rect">
            <a:avLst/>
          </a:prstGeom>
          <a:noFill/>
          <a:ln>
            <a:noFill/>
          </a:ln>
        </p:spPr>
      </p:pic>
      <p:sp>
        <p:nvSpPr>
          <p:cNvPr id="642" name="Google Shape;642;p41"/>
          <p:cNvSpPr/>
          <p:nvPr/>
        </p:nvSpPr>
        <p:spPr>
          <a:xfrm>
            <a:off x="3569250" y="0"/>
            <a:ext cx="55749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41"/>
          <p:cNvSpPr/>
          <p:nvPr/>
        </p:nvSpPr>
        <p:spPr>
          <a:xfrm>
            <a:off x="4983125" y="3882000"/>
            <a:ext cx="3719100" cy="6384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41"/>
          <p:cNvSpPr txBox="1"/>
          <p:nvPr/>
        </p:nvSpPr>
        <p:spPr>
          <a:xfrm>
            <a:off x="5227625" y="3958688"/>
            <a:ext cx="3719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Archivo Black"/>
                <a:ea typeface="Archivo Black"/>
                <a:cs typeface="Archivo Black"/>
                <a:sym typeface="Archivo Black"/>
              </a:rPr>
              <a:t>ROADMAP AHEAD</a:t>
            </a:r>
            <a:endParaRPr sz="1477">
              <a:solidFill>
                <a:srgbClr val="434343"/>
              </a:solidFill>
              <a:latin typeface="Archivo Black"/>
              <a:ea typeface="Archivo Black"/>
              <a:cs typeface="Archivo Black"/>
              <a:sym typeface="Archivo Black"/>
            </a:endParaRPr>
          </a:p>
        </p:txBody>
      </p:sp>
      <p:pic>
        <p:nvPicPr>
          <p:cNvPr id="645" name="Google Shape;645;p41"/>
          <p:cNvPicPr preferRelativeResize="0"/>
          <p:nvPr/>
        </p:nvPicPr>
        <p:blipFill>
          <a:blip r:embed="rId4">
            <a:alphaModFix/>
          </a:blip>
          <a:stretch>
            <a:fillRect/>
          </a:stretch>
        </p:blipFill>
        <p:spPr>
          <a:xfrm>
            <a:off x="4134950" y="3666300"/>
            <a:ext cx="1092675" cy="1092675"/>
          </a:xfrm>
          <a:prstGeom prst="rect">
            <a:avLst/>
          </a:prstGeom>
          <a:noFill/>
          <a:ln>
            <a:noFill/>
          </a:ln>
        </p:spPr>
      </p:pic>
      <p:sp>
        <p:nvSpPr>
          <p:cNvPr id="646" name="Google Shape;646;p41"/>
          <p:cNvSpPr/>
          <p:nvPr/>
        </p:nvSpPr>
        <p:spPr>
          <a:xfrm rot="179252">
            <a:off x="32902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7" name="Google Shape;647;p41"/>
          <p:cNvPicPr preferRelativeResize="0"/>
          <p:nvPr/>
        </p:nvPicPr>
        <p:blipFill>
          <a:blip r:embed="rId5">
            <a:alphaModFix/>
          </a:blip>
          <a:stretch>
            <a:fillRect/>
          </a:stretch>
        </p:blipFill>
        <p:spPr>
          <a:xfrm>
            <a:off x="699576" y="1174200"/>
            <a:ext cx="2020500" cy="2804100"/>
          </a:xfrm>
          <a:prstGeom prst="roundRect">
            <a:avLst>
              <a:gd fmla="val 2862" name="adj"/>
            </a:avLst>
          </a:prstGeom>
          <a:noFill/>
          <a:ln>
            <a:noFill/>
          </a:ln>
          <a:effectLst>
            <a:outerShdw blurRad="57150" rotWithShape="0" algn="bl" dir="5400000" dist="19050">
              <a:srgbClr val="000000">
                <a:alpha val="30000"/>
              </a:srgbClr>
            </a:outerShdw>
          </a:effectLst>
        </p:spPr>
      </p:pic>
      <p:pic>
        <p:nvPicPr>
          <p:cNvPr id="648" name="Google Shape;648;p41"/>
          <p:cNvPicPr preferRelativeResize="0"/>
          <p:nvPr/>
        </p:nvPicPr>
        <p:blipFill rotWithShape="1">
          <a:blip r:embed="rId6">
            <a:alphaModFix/>
          </a:blip>
          <a:srcRect b="58891" l="0" r="0" t="0"/>
          <a:stretch/>
        </p:blipFill>
        <p:spPr>
          <a:xfrm>
            <a:off x="699575" y="4154575"/>
            <a:ext cx="2020500" cy="1152675"/>
          </a:xfrm>
          <a:prstGeom prst="rect">
            <a:avLst/>
          </a:prstGeom>
          <a:noFill/>
          <a:ln>
            <a:noFill/>
          </a:ln>
          <a:effectLst>
            <a:outerShdw blurRad="57150" rotWithShape="0" algn="bl" dir="5400000" dist="19050">
              <a:srgbClr val="000000">
                <a:alpha val="30000"/>
              </a:srgbClr>
            </a:outerShdw>
          </a:effectLst>
        </p:spPr>
      </p:pic>
      <p:pic>
        <p:nvPicPr>
          <p:cNvPr id="649" name="Google Shape;649;p41"/>
          <p:cNvPicPr preferRelativeResize="0"/>
          <p:nvPr/>
        </p:nvPicPr>
        <p:blipFill rotWithShape="1">
          <a:blip r:embed="rId7">
            <a:alphaModFix/>
          </a:blip>
          <a:srcRect b="0" l="0" r="0" t="58891"/>
          <a:stretch/>
        </p:blipFill>
        <p:spPr>
          <a:xfrm>
            <a:off x="699575" y="-154900"/>
            <a:ext cx="2020500" cy="1152675"/>
          </a:xfrm>
          <a:prstGeom prst="rect">
            <a:avLst/>
          </a:prstGeom>
          <a:noFill/>
          <a:ln>
            <a:noFill/>
          </a:ln>
          <a:effectLst>
            <a:outerShdw blurRad="57150" rotWithShape="0" algn="bl" dir="5400000" dist="19050">
              <a:srgbClr val="000000">
                <a:alpha val="30000"/>
              </a:srgbClr>
            </a:outerShdw>
          </a:effectLst>
        </p:spPr>
      </p:pic>
      <p:sp>
        <p:nvSpPr>
          <p:cNvPr id="650" name="Google Shape;650;p41"/>
          <p:cNvSpPr txBox="1"/>
          <p:nvPr/>
        </p:nvSpPr>
        <p:spPr>
          <a:xfrm>
            <a:off x="5580125" y="4522950"/>
            <a:ext cx="7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Archivo"/>
                <a:ea typeface="Archivo"/>
                <a:cs typeface="Archivo"/>
                <a:sym typeface="Archivo"/>
              </a:rPr>
              <a:t>3 Slides</a:t>
            </a:r>
            <a:endParaRPr b="1" sz="800">
              <a:solidFill>
                <a:schemeClr val="lt1"/>
              </a:solidFill>
              <a:latin typeface="Archivo"/>
              <a:ea typeface="Archivo"/>
              <a:cs typeface="Archivo"/>
              <a:sym typeface="Archivo"/>
            </a:endParaRPr>
          </a:p>
        </p:txBody>
      </p:sp>
      <p:sp>
        <p:nvSpPr>
          <p:cNvPr id="651" name="Google Shape;651;p41"/>
          <p:cNvSpPr/>
          <p:nvPr/>
        </p:nvSpPr>
        <p:spPr>
          <a:xfrm>
            <a:off x="52048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2" name="Google Shape;652;p41"/>
          <p:cNvSpPr/>
          <p:nvPr/>
        </p:nvSpPr>
        <p:spPr>
          <a:xfrm>
            <a:off x="53543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3" name="Google Shape;653;p41"/>
          <p:cNvSpPr/>
          <p:nvPr/>
        </p:nvSpPr>
        <p:spPr>
          <a:xfrm>
            <a:off x="55039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9" name="Shape 79"/>
        <p:cNvGrpSpPr/>
        <p:nvPr/>
      </p:nvGrpSpPr>
      <p:grpSpPr>
        <a:xfrm>
          <a:off x="0" y="0"/>
          <a:ext cx="0" cy="0"/>
          <a:chOff x="0" y="0"/>
          <a:chExt cx="0" cy="0"/>
        </a:xfrm>
      </p:grpSpPr>
      <p:sp>
        <p:nvSpPr>
          <p:cNvPr id="80" name="Google Shape;80;p15"/>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15"/>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82" name="Google Shape;82;p15"/>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83" name="Google Shape;83;p15"/>
          <p:cNvSpPr txBox="1"/>
          <p:nvPr/>
        </p:nvSpPr>
        <p:spPr>
          <a:xfrm>
            <a:off x="2724900" y="194775"/>
            <a:ext cx="36942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Archivo Black"/>
                <a:ea typeface="Archivo Black"/>
                <a:cs typeface="Archivo Black"/>
                <a:sym typeface="Archivo Black"/>
              </a:rPr>
              <a:t>Fantasy hasn’t changed</a:t>
            </a:r>
            <a:endParaRPr sz="1700">
              <a:solidFill>
                <a:srgbClr val="434343"/>
              </a:solidFill>
              <a:latin typeface="Archivo Black"/>
              <a:ea typeface="Archivo Black"/>
              <a:cs typeface="Archivo Black"/>
              <a:sym typeface="Archivo Black"/>
            </a:endParaRPr>
          </a:p>
        </p:txBody>
      </p:sp>
      <p:sp>
        <p:nvSpPr>
          <p:cNvPr id="84" name="Google Shape;84;p15"/>
          <p:cNvSpPr txBox="1"/>
          <p:nvPr/>
        </p:nvSpPr>
        <p:spPr>
          <a:xfrm>
            <a:off x="2486100" y="477200"/>
            <a:ext cx="41718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7AFF"/>
                </a:solidFill>
                <a:latin typeface="Archivo Black"/>
                <a:ea typeface="Archivo Black"/>
                <a:cs typeface="Archivo Black"/>
                <a:sym typeface="Archivo Black"/>
              </a:rPr>
              <a:t>IN 30 YEARS</a:t>
            </a:r>
            <a:endParaRPr sz="2200">
              <a:solidFill>
                <a:srgbClr val="007AFF"/>
              </a:solidFill>
              <a:latin typeface="Archivo Black"/>
              <a:ea typeface="Archivo Black"/>
              <a:cs typeface="Archivo Black"/>
              <a:sym typeface="Archivo Black"/>
            </a:endParaRPr>
          </a:p>
        </p:txBody>
      </p:sp>
      <p:pic>
        <p:nvPicPr>
          <p:cNvPr id="85" name="Google Shape;85;p15"/>
          <p:cNvPicPr preferRelativeResize="0"/>
          <p:nvPr/>
        </p:nvPicPr>
        <p:blipFill>
          <a:blip r:embed="rId4">
            <a:alphaModFix/>
          </a:blip>
          <a:stretch>
            <a:fillRect/>
          </a:stretch>
        </p:blipFill>
        <p:spPr>
          <a:xfrm>
            <a:off x="177400" y="1004850"/>
            <a:ext cx="6907200" cy="3626400"/>
          </a:xfrm>
          <a:prstGeom prst="roundRect">
            <a:avLst>
              <a:gd fmla="val 2107" name="adj"/>
            </a:avLst>
          </a:prstGeom>
          <a:noFill/>
          <a:ln>
            <a:noFill/>
          </a:ln>
        </p:spPr>
      </p:pic>
      <p:pic>
        <p:nvPicPr>
          <p:cNvPr id="86" name="Google Shape;86;p15"/>
          <p:cNvPicPr preferRelativeResize="0"/>
          <p:nvPr/>
        </p:nvPicPr>
        <p:blipFill rotWithShape="1">
          <a:blip r:embed="rId5">
            <a:alphaModFix/>
          </a:blip>
          <a:srcRect b="0" l="1553" r="49284" t="54777"/>
          <a:stretch/>
        </p:blipFill>
        <p:spPr>
          <a:xfrm>
            <a:off x="5463600" y="1721238"/>
            <a:ext cx="3454989" cy="2193625"/>
          </a:xfrm>
          <a:prstGeom prst="rect">
            <a:avLst/>
          </a:prstGeom>
          <a:noFill/>
          <a:ln>
            <a:noFill/>
          </a:ln>
        </p:spPr>
      </p:pic>
      <p:sp>
        <p:nvSpPr>
          <p:cNvPr id="87" name="Google Shape;87;p15"/>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57" name="Shape 657"/>
        <p:cNvGrpSpPr/>
        <p:nvPr/>
      </p:nvGrpSpPr>
      <p:grpSpPr>
        <a:xfrm>
          <a:off x="0" y="0"/>
          <a:ext cx="0" cy="0"/>
          <a:chOff x="0" y="0"/>
          <a:chExt cx="0" cy="0"/>
        </a:xfrm>
      </p:grpSpPr>
      <p:sp>
        <p:nvSpPr>
          <p:cNvPr id="658" name="Google Shape;658;p42"/>
          <p:cNvSpPr/>
          <p:nvPr/>
        </p:nvSpPr>
        <p:spPr>
          <a:xfrm>
            <a:off x="825250" y="168075"/>
            <a:ext cx="7658400" cy="7365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42"/>
          <p:cNvSpPr txBox="1"/>
          <p:nvPr/>
        </p:nvSpPr>
        <p:spPr>
          <a:xfrm>
            <a:off x="503401" y="199525"/>
            <a:ext cx="8137200" cy="4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434343"/>
                </a:solidFill>
                <a:latin typeface="Archivo Black"/>
                <a:ea typeface="Archivo Black"/>
                <a:cs typeface="Archivo Black"/>
                <a:sym typeface="Archivo Black"/>
              </a:rPr>
              <a:t>The next funding round would transition </a:t>
            </a:r>
            <a:br>
              <a:rPr lang="en" sz="1600">
                <a:solidFill>
                  <a:srgbClr val="434343"/>
                </a:solidFill>
                <a:latin typeface="Archivo Black"/>
                <a:ea typeface="Archivo Black"/>
                <a:cs typeface="Archivo Black"/>
                <a:sym typeface="Archivo Black"/>
              </a:rPr>
            </a:br>
            <a:r>
              <a:rPr lang="en" sz="1600">
                <a:solidFill>
                  <a:srgbClr val="434343"/>
                </a:solidFill>
                <a:latin typeface="Archivo Black"/>
                <a:ea typeface="Archivo Black"/>
                <a:cs typeface="Archivo Black"/>
                <a:sym typeface="Archivo Black"/>
              </a:rPr>
              <a:t>from game concept to a compliant, revenue-generating US business</a:t>
            </a:r>
            <a:endParaRPr sz="1600">
              <a:solidFill>
                <a:srgbClr val="434343"/>
              </a:solidFill>
              <a:latin typeface="Archivo Black"/>
              <a:ea typeface="Archivo Black"/>
              <a:cs typeface="Archivo Black"/>
              <a:sym typeface="Archivo Black"/>
            </a:endParaRPr>
          </a:p>
        </p:txBody>
      </p:sp>
      <p:sp>
        <p:nvSpPr>
          <p:cNvPr id="660" name="Google Shape;660;p42"/>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42"/>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662" name="Google Shape;662;p42"/>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663" name="Google Shape;663;p42"/>
          <p:cNvSpPr txBox="1"/>
          <p:nvPr/>
        </p:nvSpPr>
        <p:spPr>
          <a:xfrm>
            <a:off x="534150" y="1343375"/>
            <a:ext cx="2145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7AFF"/>
                </a:solidFill>
                <a:latin typeface="Archivo"/>
                <a:ea typeface="Archivo"/>
                <a:cs typeface="Archivo"/>
                <a:sym typeface="Archivo"/>
              </a:rPr>
              <a:t>Accept &amp; Distribute Payments</a:t>
            </a:r>
            <a:endParaRPr b="1">
              <a:solidFill>
                <a:srgbClr val="007AFF"/>
              </a:solidFill>
              <a:latin typeface="Archivo"/>
              <a:ea typeface="Archivo"/>
              <a:cs typeface="Archivo"/>
              <a:sym typeface="Archivo"/>
            </a:endParaRPr>
          </a:p>
        </p:txBody>
      </p:sp>
      <p:sp>
        <p:nvSpPr>
          <p:cNvPr id="664" name="Google Shape;664;p42"/>
          <p:cNvSpPr txBox="1"/>
          <p:nvPr/>
        </p:nvSpPr>
        <p:spPr>
          <a:xfrm>
            <a:off x="2651325" y="1358675"/>
            <a:ext cx="2043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7AFF"/>
                </a:solidFill>
                <a:latin typeface="Archivo"/>
                <a:ea typeface="Archivo"/>
                <a:cs typeface="Archivo"/>
                <a:sym typeface="Archivo"/>
              </a:rPr>
              <a:t>Generate Card Utility</a:t>
            </a:r>
            <a:endParaRPr b="1">
              <a:solidFill>
                <a:srgbClr val="007AFF"/>
              </a:solidFill>
              <a:latin typeface="Archivo"/>
              <a:ea typeface="Archivo"/>
              <a:cs typeface="Archivo"/>
              <a:sym typeface="Archivo"/>
            </a:endParaRPr>
          </a:p>
          <a:p>
            <a:pPr indent="0" lvl="0" marL="0" rtl="0" algn="ctr">
              <a:spcBef>
                <a:spcPts val="0"/>
              </a:spcBef>
              <a:spcAft>
                <a:spcPts val="0"/>
              </a:spcAft>
              <a:buNone/>
            </a:pPr>
            <a:r>
              <a:rPr b="1" lang="en" sz="1200">
                <a:solidFill>
                  <a:schemeClr val="dk2"/>
                </a:solidFill>
                <a:latin typeface="Archivo"/>
                <a:ea typeface="Archivo"/>
                <a:cs typeface="Archivo"/>
                <a:sym typeface="Archivo"/>
              </a:rPr>
              <a:t>The Metaverse</a:t>
            </a:r>
            <a:endParaRPr b="1" sz="1200">
              <a:solidFill>
                <a:schemeClr val="dk2"/>
              </a:solidFill>
              <a:latin typeface="Archivo"/>
              <a:ea typeface="Archivo"/>
              <a:cs typeface="Archivo"/>
              <a:sym typeface="Archivo"/>
            </a:endParaRPr>
          </a:p>
        </p:txBody>
      </p:sp>
      <p:sp>
        <p:nvSpPr>
          <p:cNvPr id="665" name="Google Shape;665;p42"/>
          <p:cNvSpPr txBox="1"/>
          <p:nvPr/>
        </p:nvSpPr>
        <p:spPr>
          <a:xfrm>
            <a:off x="5042775" y="1343375"/>
            <a:ext cx="136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7AFF"/>
                </a:solidFill>
                <a:latin typeface="Archivo"/>
                <a:ea typeface="Archivo"/>
                <a:cs typeface="Archivo"/>
                <a:sym typeface="Archivo"/>
              </a:rPr>
              <a:t>Licenses</a:t>
            </a:r>
            <a:r>
              <a:rPr b="1" lang="en">
                <a:solidFill>
                  <a:srgbClr val="007AFF"/>
                </a:solidFill>
                <a:latin typeface="Archivo"/>
                <a:ea typeface="Archivo"/>
                <a:cs typeface="Archivo"/>
                <a:sym typeface="Archivo"/>
              </a:rPr>
              <a:t> and Compliance</a:t>
            </a:r>
            <a:endParaRPr b="1">
              <a:solidFill>
                <a:srgbClr val="007AFF"/>
              </a:solidFill>
              <a:latin typeface="Archivo"/>
              <a:ea typeface="Archivo"/>
              <a:cs typeface="Archivo"/>
              <a:sym typeface="Archivo"/>
            </a:endParaRPr>
          </a:p>
        </p:txBody>
      </p:sp>
      <p:sp>
        <p:nvSpPr>
          <p:cNvPr id="666" name="Google Shape;666;p42"/>
          <p:cNvSpPr txBox="1"/>
          <p:nvPr/>
        </p:nvSpPr>
        <p:spPr>
          <a:xfrm>
            <a:off x="6858575" y="1343375"/>
            <a:ext cx="184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007AFF"/>
                </a:solidFill>
                <a:latin typeface="Archivo"/>
                <a:ea typeface="Archivo"/>
                <a:cs typeface="Archivo"/>
                <a:sym typeface="Archivo"/>
              </a:rPr>
              <a:t>Distribution</a:t>
            </a:r>
            <a:endParaRPr b="1">
              <a:solidFill>
                <a:srgbClr val="007AFF"/>
              </a:solidFill>
              <a:latin typeface="Archivo"/>
              <a:ea typeface="Archivo"/>
              <a:cs typeface="Archivo"/>
              <a:sym typeface="Archivo"/>
            </a:endParaRPr>
          </a:p>
        </p:txBody>
      </p:sp>
      <p:sp>
        <p:nvSpPr>
          <p:cNvPr id="667" name="Google Shape;667;p42"/>
          <p:cNvSpPr/>
          <p:nvPr/>
        </p:nvSpPr>
        <p:spPr>
          <a:xfrm>
            <a:off x="825250" y="2100900"/>
            <a:ext cx="1675200" cy="18756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Have selected and been approved for payment processor – ready to implement</a:t>
            </a:r>
            <a:endParaRPr sz="1000"/>
          </a:p>
        </p:txBody>
      </p:sp>
      <p:sp>
        <p:nvSpPr>
          <p:cNvPr id="668" name="Google Shape;668;p42"/>
          <p:cNvSpPr/>
          <p:nvPr/>
        </p:nvSpPr>
        <p:spPr>
          <a:xfrm>
            <a:off x="2835536" y="2100900"/>
            <a:ext cx="1675200" cy="18756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Continued investment in compelling artwork</a:t>
            </a:r>
            <a:endParaRPr sz="1000">
              <a:solidFill>
                <a:schemeClr val="dk1"/>
              </a:solidFill>
            </a:endParaRPr>
          </a:p>
          <a:p>
            <a:pPr indent="0" lvl="0" marL="0" rtl="0" algn="ctr">
              <a:spcBef>
                <a:spcPts val="0"/>
              </a:spcBef>
              <a:spcAft>
                <a:spcPts val="0"/>
              </a:spcAft>
              <a:buClr>
                <a:schemeClr val="dk1"/>
              </a:buClr>
              <a:buSzPts val="1100"/>
              <a:buFont typeface="Arial"/>
              <a:buNone/>
            </a:pPr>
            <a:r>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More Games – Gridiron Puzzle, Simulation Game</a:t>
            </a:r>
            <a:endParaRPr sz="1000">
              <a:solidFill>
                <a:schemeClr val="dk1"/>
              </a:solidFill>
            </a:endParaRPr>
          </a:p>
          <a:p>
            <a:pPr indent="0" lvl="0" marL="0" rtl="0" algn="ctr">
              <a:spcBef>
                <a:spcPts val="0"/>
              </a:spcBef>
              <a:spcAft>
                <a:spcPts val="0"/>
              </a:spcAft>
              <a:buClr>
                <a:schemeClr val="dk1"/>
              </a:buClr>
              <a:buSzPts val="1100"/>
              <a:buFont typeface="Arial"/>
              <a:buNone/>
            </a:pPr>
            <a:r>
              <a:t/>
            </a:r>
            <a:endParaRPr sz="1000">
              <a:solidFill>
                <a:schemeClr val="dk1"/>
              </a:solidFill>
            </a:endParaRPr>
          </a:p>
          <a:p>
            <a:pPr indent="0" lvl="0" marL="0" rtl="0" algn="ctr">
              <a:spcBef>
                <a:spcPts val="0"/>
              </a:spcBef>
              <a:spcAft>
                <a:spcPts val="0"/>
              </a:spcAft>
              <a:buClr>
                <a:schemeClr val="dk1"/>
              </a:buClr>
              <a:buSzPts val="1100"/>
              <a:buFont typeface="Arial"/>
              <a:buNone/>
            </a:pPr>
            <a:r>
              <a:rPr lang="en" sz="1000">
                <a:solidFill>
                  <a:schemeClr val="dk1"/>
                </a:solidFill>
              </a:rPr>
              <a:t>More Sports – Relaunch NBA</a:t>
            </a:r>
            <a:endParaRPr sz="1000">
              <a:solidFill>
                <a:schemeClr val="dk1"/>
              </a:solidFill>
            </a:endParaRPr>
          </a:p>
        </p:txBody>
      </p:sp>
      <p:sp>
        <p:nvSpPr>
          <p:cNvPr id="669" name="Google Shape;669;p42"/>
          <p:cNvSpPr/>
          <p:nvPr/>
        </p:nvSpPr>
        <p:spPr>
          <a:xfrm>
            <a:off x="4885724" y="2100900"/>
            <a:ext cx="1675200" cy="18756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Application with NFLPA in progress – may not be needed if we learn on artwork, pending legal opinion</a:t>
            </a:r>
            <a:endParaRPr sz="1000"/>
          </a:p>
          <a:p>
            <a:pPr indent="0" lvl="0" marL="0" rtl="0" algn="ctr">
              <a:spcBef>
                <a:spcPts val="0"/>
              </a:spcBef>
              <a:spcAft>
                <a:spcPts val="0"/>
              </a:spcAft>
              <a:buNone/>
            </a:pPr>
            <a:r>
              <a:t/>
            </a:r>
            <a:endParaRPr sz="1000"/>
          </a:p>
          <a:p>
            <a:pPr indent="0" lvl="0" marL="0" rtl="0" algn="ctr">
              <a:spcBef>
                <a:spcPts val="0"/>
              </a:spcBef>
              <a:spcAft>
                <a:spcPts val="0"/>
              </a:spcAft>
              <a:buNone/>
            </a:pPr>
            <a:r>
              <a:rPr lang="en" sz="1000"/>
              <a:t>Incorporate as US business – with new name</a:t>
            </a:r>
            <a:endParaRPr sz="1000"/>
          </a:p>
        </p:txBody>
      </p:sp>
      <p:sp>
        <p:nvSpPr>
          <p:cNvPr id="670" name="Google Shape;670;p42"/>
          <p:cNvSpPr/>
          <p:nvPr/>
        </p:nvSpPr>
        <p:spPr>
          <a:xfrm>
            <a:off x="6944665" y="2100900"/>
            <a:ext cx="1675200" cy="1875600"/>
          </a:xfrm>
          <a:prstGeom prst="roundRect">
            <a:avLst>
              <a:gd fmla="val 6990" name="adj"/>
            </a:avLst>
          </a:prstGeom>
          <a:solidFill>
            <a:srgbClr val="FFFFFF"/>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Archivo"/>
                <a:ea typeface="Archivo"/>
                <a:cs typeface="Archivo"/>
                <a:sym typeface="Archivo"/>
              </a:rPr>
              <a:t>Ready for mass scale distribution – need to stack hands on aligned distribution model</a:t>
            </a:r>
            <a:endParaRPr sz="1000">
              <a:latin typeface="Archivo"/>
              <a:ea typeface="Archivo"/>
              <a:cs typeface="Archivo"/>
              <a:sym typeface="Archivo"/>
            </a:endParaRPr>
          </a:p>
        </p:txBody>
      </p:sp>
      <p:sp>
        <p:nvSpPr>
          <p:cNvPr id="671" name="Google Shape;671;p42"/>
          <p:cNvSpPr/>
          <p:nvPr/>
        </p:nvSpPr>
        <p:spPr>
          <a:xfrm>
            <a:off x="214575" y="732613"/>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42"/>
          <p:cNvSpPr/>
          <p:nvPr/>
        </p:nvSpPr>
        <p:spPr>
          <a:xfrm>
            <a:off x="364125" y="732613"/>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3" name="Google Shape;673;p42"/>
          <p:cNvSpPr/>
          <p:nvPr/>
        </p:nvSpPr>
        <p:spPr>
          <a:xfrm>
            <a:off x="513675" y="732613"/>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4" name="Google Shape;674;p42"/>
          <p:cNvSpPr txBox="1"/>
          <p:nvPr/>
        </p:nvSpPr>
        <p:spPr>
          <a:xfrm>
            <a:off x="3765950" y="41337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675" name="Google Shape;675;p42"/>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79" name="Shape 679"/>
        <p:cNvGrpSpPr/>
        <p:nvPr/>
      </p:nvGrpSpPr>
      <p:grpSpPr>
        <a:xfrm>
          <a:off x="0" y="0"/>
          <a:ext cx="0" cy="0"/>
          <a:chOff x="0" y="0"/>
          <a:chExt cx="0" cy="0"/>
        </a:xfrm>
      </p:grpSpPr>
      <p:sp>
        <p:nvSpPr>
          <p:cNvPr id="680" name="Google Shape;680;p43"/>
          <p:cNvSpPr/>
          <p:nvPr/>
        </p:nvSpPr>
        <p:spPr>
          <a:xfrm>
            <a:off x="152400" y="168075"/>
            <a:ext cx="87231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1" name="Google Shape;681;p43"/>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2" name="Google Shape;682;p43"/>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683" name="Google Shape;683;p43"/>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684" name="Google Shape;684;p43"/>
          <p:cNvSpPr/>
          <p:nvPr/>
        </p:nvSpPr>
        <p:spPr>
          <a:xfrm>
            <a:off x="214575" y="732613"/>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5" name="Google Shape;685;p43"/>
          <p:cNvSpPr/>
          <p:nvPr/>
        </p:nvSpPr>
        <p:spPr>
          <a:xfrm>
            <a:off x="364125" y="732613"/>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43"/>
          <p:cNvSpPr/>
          <p:nvPr/>
        </p:nvSpPr>
        <p:spPr>
          <a:xfrm>
            <a:off x="513675" y="732613"/>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7" name="Google Shape;687;p43"/>
          <p:cNvPicPr preferRelativeResize="0"/>
          <p:nvPr/>
        </p:nvPicPr>
        <p:blipFill>
          <a:blip r:embed="rId4">
            <a:alphaModFix/>
          </a:blip>
          <a:stretch>
            <a:fillRect/>
          </a:stretch>
        </p:blipFill>
        <p:spPr>
          <a:xfrm>
            <a:off x="624675" y="1304002"/>
            <a:ext cx="3316200" cy="3233400"/>
          </a:xfrm>
          <a:prstGeom prst="roundRect">
            <a:avLst>
              <a:gd fmla="val 2828" name="adj"/>
            </a:avLst>
          </a:prstGeom>
          <a:noFill/>
          <a:ln cap="flat" cmpd="sng" w="9525">
            <a:solidFill>
              <a:schemeClr val="lt2"/>
            </a:solidFill>
            <a:prstDash val="solid"/>
            <a:round/>
            <a:headEnd len="sm" w="sm" type="none"/>
            <a:tailEnd len="sm" w="sm" type="none"/>
          </a:ln>
        </p:spPr>
      </p:pic>
      <p:pic>
        <p:nvPicPr>
          <p:cNvPr id="688" name="Google Shape;688;p43"/>
          <p:cNvPicPr preferRelativeResize="0"/>
          <p:nvPr/>
        </p:nvPicPr>
        <p:blipFill>
          <a:blip r:embed="rId5">
            <a:alphaModFix/>
          </a:blip>
          <a:stretch>
            <a:fillRect/>
          </a:stretch>
        </p:blipFill>
        <p:spPr>
          <a:xfrm>
            <a:off x="5143875" y="843625"/>
            <a:ext cx="2592426" cy="2860849"/>
          </a:xfrm>
          <a:prstGeom prst="rect">
            <a:avLst/>
          </a:prstGeom>
          <a:noFill/>
          <a:ln>
            <a:noFill/>
          </a:ln>
        </p:spPr>
      </p:pic>
      <p:pic>
        <p:nvPicPr>
          <p:cNvPr id="689" name="Google Shape;689;p43"/>
          <p:cNvPicPr preferRelativeResize="0"/>
          <p:nvPr/>
        </p:nvPicPr>
        <p:blipFill>
          <a:blip r:embed="rId6">
            <a:alphaModFix/>
          </a:blip>
          <a:stretch>
            <a:fillRect/>
          </a:stretch>
        </p:blipFill>
        <p:spPr>
          <a:xfrm>
            <a:off x="4364550" y="2921595"/>
            <a:ext cx="4151076" cy="1737475"/>
          </a:xfrm>
          <a:prstGeom prst="rect">
            <a:avLst/>
          </a:prstGeom>
          <a:noFill/>
          <a:ln>
            <a:noFill/>
          </a:ln>
        </p:spPr>
      </p:pic>
      <p:sp>
        <p:nvSpPr>
          <p:cNvPr id="690" name="Google Shape;690;p43"/>
          <p:cNvSpPr txBox="1"/>
          <p:nvPr/>
        </p:nvSpPr>
        <p:spPr>
          <a:xfrm>
            <a:off x="727762" y="929975"/>
            <a:ext cx="3110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GRIDIRON PUZZLE</a:t>
            </a:r>
            <a:endParaRPr sz="1200">
              <a:solidFill>
                <a:schemeClr val="dk2"/>
              </a:solidFill>
              <a:latin typeface="Archivo Black"/>
              <a:ea typeface="Archivo Black"/>
              <a:cs typeface="Archivo Black"/>
              <a:sym typeface="Archivo Black"/>
            </a:endParaRPr>
          </a:p>
        </p:txBody>
      </p:sp>
      <p:sp>
        <p:nvSpPr>
          <p:cNvPr id="691" name="Google Shape;691;p43"/>
          <p:cNvSpPr txBox="1"/>
          <p:nvPr/>
        </p:nvSpPr>
        <p:spPr>
          <a:xfrm>
            <a:off x="217547" y="194775"/>
            <a:ext cx="84735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434343"/>
                </a:solidFill>
                <a:latin typeface="Archivo Black"/>
                <a:ea typeface="Archivo Black"/>
                <a:cs typeface="Archivo Black"/>
                <a:sym typeface="Archivo Black"/>
              </a:rPr>
              <a:t>New games like Gridiron Puzzle create more utility for card ownership</a:t>
            </a:r>
            <a:endParaRPr sz="1700">
              <a:solidFill>
                <a:srgbClr val="434343"/>
              </a:solidFill>
              <a:latin typeface="Archivo Black"/>
              <a:ea typeface="Archivo Black"/>
              <a:cs typeface="Archivo Black"/>
              <a:sym typeface="Archivo Black"/>
            </a:endParaRPr>
          </a:p>
        </p:txBody>
      </p:sp>
      <p:sp>
        <p:nvSpPr>
          <p:cNvPr id="692" name="Google Shape;692;p43"/>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696" name="Shape 696"/>
        <p:cNvGrpSpPr/>
        <p:nvPr/>
      </p:nvGrpSpPr>
      <p:grpSpPr>
        <a:xfrm>
          <a:off x="0" y="0"/>
          <a:ext cx="0" cy="0"/>
          <a:chOff x="0" y="0"/>
          <a:chExt cx="0" cy="0"/>
        </a:xfrm>
      </p:grpSpPr>
      <p:sp>
        <p:nvSpPr>
          <p:cNvPr id="697" name="Google Shape;697;p44"/>
          <p:cNvSpPr/>
          <p:nvPr/>
        </p:nvSpPr>
        <p:spPr>
          <a:xfrm>
            <a:off x="152400" y="168075"/>
            <a:ext cx="87141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44"/>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44"/>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700" name="Google Shape;700;p44"/>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701" name="Google Shape;701;p44"/>
          <p:cNvPicPr preferRelativeResize="0"/>
          <p:nvPr/>
        </p:nvPicPr>
        <p:blipFill>
          <a:blip r:embed="rId4">
            <a:alphaModFix/>
          </a:blip>
          <a:stretch>
            <a:fillRect/>
          </a:stretch>
        </p:blipFill>
        <p:spPr>
          <a:xfrm>
            <a:off x="2765088" y="877750"/>
            <a:ext cx="1308175" cy="1554298"/>
          </a:xfrm>
          <a:prstGeom prst="rect">
            <a:avLst/>
          </a:prstGeom>
          <a:noFill/>
          <a:ln>
            <a:noFill/>
          </a:ln>
        </p:spPr>
      </p:pic>
      <p:pic>
        <p:nvPicPr>
          <p:cNvPr id="702" name="Google Shape;702;p44"/>
          <p:cNvPicPr preferRelativeResize="0"/>
          <p:nvPr/>
        </p:nvPicPr>
        <p:blipFill rotWithShape="1">
          <a:blip r:embed="rId5">
            <a:alphaModFix/>
          </a:blip>
          <a:srcRect b="-2579" l="0" r="0" t="2580"/>
          <a:stretch/>
        </p:blipFill>
        <p:spPr>
          <a:xfrm>
            <a:off x="349225" y="953950"/>
            <a:ext cx="2308073" cy="2364900"/>
          </a:xfrm>
          <a:prstGeom prst="rect">
            <a:avLst/>
          </a:prstGeom>
          <a:noFill/>
          <a:ln>
            <a:noFill/>
          </a:ln>
        </p:spPr>
      </p:pic>
      <p:pic>
        <p:nvPicPr>
          <p:cNvPr id="703" name="Google Shape;703;p44"/>
          <p:cNvPicPr preferRelativeResize="0"/>
          <p:nvPr/>
        </p:nvPicPr>
        <p:blipFill rotWithShape="1">
          <a:blip r:embed="rId6">
            <a:alphaModFix/>
          </a:blip>
          <a:srcRect b="-3750" l="-3600" r="3600" t="3750"/>
          <a:stretch/>
        </p:blipFill>
        <p:spPr>
          <a:xfrm>
            <a:off x="2180601" y="2284087"/>
            <a:ext cx="2207798" cy="2607923"/>
          </a:xfrm>
          <a:prstGeom prst="rect">
            <a:avLst/>
          </a:prstGeom>
          <a:noFill/>
          <a:ln>
            <a:noFill/>
          </a:ln>
        </p:spPr>
      </p:pic>
      <p:pic>
        <p:nvPicPr>
          <p:cNvPr id="704" name="Google Shape;704;p44"/>
          <p:cNvPicPr preferRelativeResize="0"/>
          <p:nvPr/>
        </p:nvPicPr>
        <p:blipFill>
          <a:blip r:embed="rId7">
            <a:alphaModFix/>
          </a:blip>
          <a:stretch>
            <a:fillRect/>
          </a:stretch>
        </p:blipFill>
        <p:spPr>
          <a:xfrm>
            <a:off x="214574" y="2381225"/>
            <a:ext cx="1931693" cy="2413651"/>
          </a:xfrm>
          <a:prstGeom prst="rect">
            <a:avLst/>
          </a:prstGeom>
          <a:noFill/>
          <a:ln>
            <a:noFill/>
          </a:ln>
        </p:spPr>
      </p:pic>
      <p:pic>
        <p:nvPicPr>
          <p:cNvPr id="705" name="Google Shape;705;p44"/>
          <p:cNvPicPr preferRelativeResize="0"/>
          <p:nvPr/>
        </p:nvPicPr>
        <p:blipFill>
          <a:blip r:embed="rId8">
            <a:alphaModFix/>
          </a:blip>
          <a:stretch>
            <a:fillRect/>
          </a:stretch>
        </p:blipFill>
        <p:spPr>
          <a:xfrm>
            <a:off x="4422725" y="754000"/>
            <a:ext cx="4539575" cy="3635500"/>
          </a:xfrm>
          <a:prstGeom prst="rect">
            <a:avLst/>
          </a:prstGeom>
          <a:noFill/>
          <a:ln>
            <a:noFill/>
          </a:ln>
        </p:spPr>
      </p:pic>
      <p:sp>
        <p:nvSpPr>
          <p:cNvPr id="706" name="Google Shape;706;p44"/>
          <p:cNvSpPr txBox="1"/>
          <p:nvPr/>
        </p:nvSpPr>
        <p:spPr>
          <a:xfrm>
            <a:off x="214575" y="194775"/>
            <a:ext cx="8652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New and Different Artwork create more utility for buying and owning cards</a:t>
            </a:r>
            <a:endParaRPr sz="1700">
              <a:solidFill>
                <a:srgbClr val="434343"/>
              </a:solidFill>
              <a:latin typeface="Archivo Black"/>
              <a:ea typeface="Archivo Black"/>
              <a:cs typeface="Archivo Black"/>
              <a:sym typeface="Archivo Black"/>
            </a:endParaRPr>
          </a:p>
        </p:txBody>
      </p:sp>
      <p:sp>
        <p:nvSpPr>
          <p:cNvPr id="707" name="Google Shape;707;p44"/>
          <p:cNvSpPr/>
          <p:nvPr/>
        </p:nvSpPr>
        <p:spPr>
          <a:xfrm>
            <a:off x="214575" y="732613"/>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44"/>
          <p:cNvSpPr/>
          <p:nvPr/>
        </p:nvSpPr>
        <p:spPr>
          <a:xfrm>
            <a:off x="364125" y="732613"/>
            <a:ext cx="111000" cy="111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44"/>
          <p:cNvSpPr/>
          <p:nvPr/>
        </p:nvSpPr>
        <p:spPr>
          <a:xfrm>
            <a:off x="513675" y="732613"/>
            <a:ext cx="111000" cy="111000"/>
          </a:xfrm>
          <a:prstGeom prst="ellipse">
            <a:avLst/>
          </a:prstGeom>
          <a:solidFill>
            <a:srgbClr val="007A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0" name="Google Shape;710;p44"/>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14" name="Shape 714"/>
        <p:cNvGrpSpPr/>
        <p:nvPr/>
      </p:nvGrpSpPr>
      <p:grpSpPr>
        <a:xfrm>
          <a:off x="0" y="0"/>
          <a:ext cx="0" cy="0"/>
          <a:chOff x="0" y="0"/>
          <a:chExt cx="0" cy="0"/>
        </a:xfrm>
      </p:grpSpPr>
      <p:pic>
        <p:nvPicPr>
          <p:cNvPr id="715" name="Google Shape;715;p45"/>
          <p:cNvPicPr preferRelativeResize="0"/>
          <p:nvPr/>
        </p:nvPicPr>
        <p:blipFill rotWithShape="1">
          <a:blip r:embed="rId3">
            <a:alphaModFix amt="30000"/>
          </a:blip>
          <a:srcRect b="4845" l="8347" r="8339" t="7365"/>
          <a:stretch/>
        </p:blipFill>
        <p:spPr>
          <a:xfrm rot="-5400000">
            <a:off x="-788300" y="788300"/>
            <a:ext cx="5177250" cy="3600650"/>
          </a:xfrm>
          <a:prstGeom prst="rect">
            <a:avLst/>
          </a:prstGeom>
          <a:noFill/>
          <a:ln>
            <a:noFill/>
          </a:ln>
        </p:spPr>
      </p:pic>
      <p:sp>
        <p:nvSpPr>
          <p:cNvPr id="716" name="Google Shape;716;p45"/>
          <p:cNvSpPr/>
          <p:nvPr/>
        </p:nvSpPr>
        <p:spPr>
          <a:xfrm>
            <a:off x="3569250" y="0"/>
            <a:ext cx="55749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45"/>
          <p:cNvSpPr/>
          <p:nvPr/>
        </p:nvSpPr>
        <p:spPr>
          <a:xfrm>
            <a:off x="4983125" y="3882000"/>
            <a:ext cx="3719100" cy="6384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45"/>
          <p:cNvSpPr txBox="1"/>
          <p:nvPr/>
        </p:nvSpPr>
        <p:spPr>
          <a:xfrm>
            <a:off x="5227625" y="3958688"/>
            <a:ext cx="3719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Archivo Black"/>
                <a:ea typeface="Archivo Black"/>
                <a:cs typeface="Archivo Black"/>
                <a:sym typeface="Archivo Black"/>
              </a:rPr>
              <a:t>FUNDING</a:t>
            </a:r>
            <a:endParaRPr sz="1477">
              <a:solidFill>
                <a:srgbClr val="434343"/>
              </a:solidFill>
              <a:latin typeface="Archivo Black"/>
              <a:ea typeface="Archivo Black"/>
              <a:cs typeface="Archivo Black"/>
              <a:sym typeface="Archivo Black"/>
            </a:endParaRPr>
          </a:p>
        </p:txBody>
      </p:sp>
      <p:pic>
        <p:nvPicPr>
          <p:cNvPr id="719" name="Google Shape;719;p45"/>
          <p:cNvPicPr preferRelativeResize="0"/>
          <p:nvPr/>
        </p:nvPicPr>
        <p:blipFill>
          <a:blip r:embed="rId4">
            <a:alphaModFix/>
          </a:blip>
          <a:stretch>
            <a:fillRect/>
          </a:stretch>
        </p:blipFill>
        <p:spPr>
          <a:xfrm>
            <a:off x="4134950" y="3666300"/>
            <a:ext cx="1092675" cy="1092675"/>
          </a:xfrm>
          <a:prstGeom prst="rect">
            <a:avLst/>
          </a:prstGeom>
          <a:noFill/>
          <a:ln>
            <a:noFill/>
          </a:ln>
        </p:spPr>
      </p:pic>
      <p:sp>
        <p:nvSpPr>
          <p:cNvPr id="720" name="Google Shape;720;p45"/>
          <p:cNvSpPr/>
          <p:nvPr/>
        </p:nvSpPr>
        <p:spPr>
          <a:xfrm rot="179252">
            <a:off x="32902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1" name="Google Shape;721;p45"/>
          <p:cNvPicPr preferRelativeResize="0"/>
          <p:nvPr/>
        </p:nvPicPr>
        <p:blipFill>
          <a:blip r:embed="rId5">
            <a:alphaModFix/>
          </a:blip>
          <a:stretch>
            <a:fillRect/>
          </a:stretch>
        </p:blipFill>
        <p:spPr>
          <a:xfrm>
            <a:off x="699576" y="1174200"/>
            <a:ext cx="2020500" cy="2804100"/>
          </a:xfrm>
          <a:prstGeom prst="roundRect">
            <a:avLst>
              <a:gd fmla="val 2862" name="adj"/>
            </a:avLst>
          </a:prstGeom>
          <a:noFill/>
          <a:ln>
            <a:noFill/>
          </a:ln>
          <a:effectLst>
            <a:outerShdw blurRad="57150" rotWithShape="0" algn="bl" dir="5400000" dist="19050">
              <a:srgbClr val="000000">
                <a:alpha val="30000"/>
              </a:srgbClr>
            </a:outerShdw>
          </a:effectLst>
        </p:spPr>
      </p:pic>
      <p:pic>
        <p:nvPicPr>
          <p:cNvPr id="722" name="Google Shape;722;p45"/>
          <p:cNvPicPr preferRelativeResize="0"/>
          <p:nvPr/>
        </p:nvPicPr>
        <p:blipFill rotWithShape="1">
          <a:blip r:embed="rId6">
            <a:alphaModFix/>
          </a:blip>
          <a:srcRect b="58891" l="0" r="0" t="0"/>
          <a:stretch/>
        </p:blipFill>
        <p:spPr>
          <a:xfrm>
            <a:off x="699575" y="4154575"/>
            <a:ext cx="2020500" cy="1152675"/>
          </a:xfrm>
          <a:prstGeom prst="rect">
            <a:avLst/>
          </a:prstGeom>
          <a:noFill/>
          <a:ln>
            <a:noFill/>
          </a:ln>
          <a:effectLst>
            <a:outerShdw blurRad="57150" rotWithShape="0" algn="bl" dir="5400000" dist="19050">
              <a:srgbClr val="000000">
                <a:alpha val="30000"/>
              </a:srgbClr>
            </a:outerShdw>
          </a:effectLst>
        </p:spPr>
      </p:pic>
      <p:pic>
        <p:nvPicPr>
          <p:cNvPr id="723" name="Google Shape;723;p45"/>
          <p:cNvPicPr preferRelativeResize="0"/>
          <p:nvPr/>
        </p:nvPicPr>
        <p:blipFill rotWithShape="1">
          <a:blip r:embed="rId7">
            <a:alphaModFix/>
          </a:blip>
          <a:srcRect b="0" l="0" r="0" t="58891"/>
          <a:stretch/>
        </p:blipFill>
        <p:spPr>
          <a:xfrm>
            <a:off x="699575" y="-154900"/>
            <a:ext cx="2020500" cy="1152675"/>
          </a:xfrm>
          <a:prstGeom prst="rect">
            <a:avLst/>
          </a:prstGeom>
          <a:noFill/>
          <a:ln>
            <a:noFill/>
          </a:ln>
          <a:effectLst>
            <a:outerShdw blurRad="57150" rotWithShape="0" algn="bl" dir="5400000" dist="19050">
              <a:srgbClr val="000000">
                <a:alpha val="3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27" name="Shape 727"/>
        <p:cNvGrpSpPr/>
        <p:nvPr/>
      </p:nvGrpSpPr>
      <p:grpSpPr>
        <a:xfrm>
          <a:off x="0" y="0"/>
          <a:ext cx="0" cy="0"/>
          <a:chOff x="0" y="0"/>
          <a:chExt cx="0" cy="0"/>
        </a:xfrm>
      </p:grpSpPr>
      <p:sp>
        <p:nvSpPr>
          <p:cNvPr id="728" name="Google Shape;728;p46"/>
          <p:cNvSpPr/>
          <p:nvPr/>
        </p:nvSpPr>
        <p:spPr>
          <a:xfrm>
            <a:off x="152400" y="168075"/>
            <a:ext cx="34986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46"/>
          <p:cNvSpPr txBox="1"/>
          <p:nvPr/>
        </p:nvSpPr>
        <p:spPr>
          <a:xfrm>
            <a:off x="214575" y="194775"/>
            <a:ext cx="33615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12 month tech build out</a:t>
            </a:r>
            <a:endParaRPr sz="1700">
              <a:solidFill>
                <a:srgbClr val="434343"/>
              </a:solidFill>
              <a:latin typeface="Archivo Black"/>
              <a:ea typeface="Archivo Black"/>
              <a:cs typeface="Archivo Black"/>
              <a:sym typeface="Archivo Black"/>
            </a:endParaRPr>
          </a:p>
        </p:txBody>
      </p:sp>
      <p:sp>
        <p:nvSpPr>
          <p:cNvPr id="730" name="Google Shape;730;p46"/>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46"/>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732" name="Google Shape;732;p46"/>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733" name="Google Shape;733;p46"/>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pic>
        <p:nvPicPr>
          <p:cNvPr id="734" name="Google Shape;734;p46"/>
          <p:cNvPicPr preferRelativeResize="0"/>
          <p:nvPr/>
        </p:nvPicPr>
        <p:blipFill>
          <a:blip r:embed="rId4">
            <a:alphaModFix/>
          </a:blip>
          <a:stretch>
            <a:fillRect/>
          </a:stretch>
        </p:blipFill>
        <p:spPr>
          <a:xfrm>
            <a:off x="260825" y="1186775"/>
            <a:ext cx="8630024" cy="2945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38" name="Shape 738"/>
        <p:cNvGrpSpPr/>
        <p:nvPr/>
      </p:nvGrpSpPr>
      <p:grpSpPr>
        <a:xfrm>
          <a:off x="0" y="0"/>
          <a:ext cx="0" cy="0"/>
          <a:chOff x="0" y="0"/>
          <a:chExt cx="0" cy="0"/>
        </a:xfrm>
      </p:grpSpPr>
      <p:sp>
        <p:nvSpPr>
          <p:cNvPr id="739" name="Google Shape;739;p47"/>
          <p:cNvSpPr/>
          <p:nvPr/>
        </p:nvSpPr>
        <p:spPr>
          <a:xfrm>
            <a:off x="0" y="0"/>
            <a:ext cx="39072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47"/>
          <p:cNvSpPr/>
          <p:nvPr/>
        </p:nvSpPr>
        <p:spPr>
          <a:xfrm rot="179252">
            <a:off x="35950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47"/>
          <p:cNvSpPr/>
          <p:nvPr/>
        </p:nvSpPr>
        <p:spPr>
          <a:xfrm>
            <a:off x="4664575" y="1606050"/>
            <a:ext cx="3963600" cy="1939800"/>
          </a:xfrm>
          <a:prstGeom prst="roundRect">
            <a:avLst>
              <a:gd fmla="val 253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2" name="Google Shape;742;p47"/>
          <p:cNvPicPr preferRelativeResize="0"/>
          <p:nvPr/>
        </p:nvPicPr>
        <p:blipFill rotWithShape="1">
          <a:blip r:embed="rId3">
            <a:alphaModFix/>
          </a:blip>
          <a:srcRect b="37648" l="29374" r="29374" t="0"/>
          <a:stretch/>
        </p:blipFill>
        <p:spPr>
          <a:xfrm>
            <a:off x="4866900" y="1873588"/>
            <a:ext cx="691921" cy="492499"/>
          </a:xfrm>
          <a:prstGeom prst="rect">
            <a:avLst/>
          </a:prstGeom>
          <a:noFill/>
          <a:ln>
            <a:noFill/>
          </a:ln>
        </p:spPr>
      </p:pic>
      <p:sp>
        <p:nvSpPr>
          <p:cNvPr id="743" name="Google Shape;743;p47"/>
          <p:cNvSpPr txBox="1"/>
          <p:nvPr>
            <p:ph type="title"/>
          </p:nvPr>
        </p:nvSpPr>
        <p:spPr>
          <a:xfrm>
            <a:off x="5578750" y="1738688"/>
            <a:ext cx="4101000" cy="105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400">
                <a:latin typeface="Roboto Black"/>
                <a:ea typeface="Roboto Black"/>
                <a:cs typeface="Roboto Black"/>
                <a:sym typeface="Roboto Black"/>
              </a:rPr>
              <a:t>CryptoSports</a:t>
            </a:r>
            <a:endParaRPr sz="277">
              <a:solidFill>
                <a:srgbClr val="007AFF"/>
              </a:solidFill>
              <a:latin typeface="Proxima Nova"/>
              <a:ea typeface="Proxima Nova"/>
              <a:cs typeface="Proxima Nova"/>
              <a:sym typeface="Proxima Nova"/>
            </a:endParaRPr>
          </a:p>
        </p:txBody>
      </p:sp>
      <p:pic>
        <p:nvPicPr>
          <p:cNvPr id="744" name="Google Shape;744;p47"/>
          <p:cNvPicPr preferRelativeResize="0"/>
          <p:nvPr/>
        </p:nvPicPr>
        <p:blipFill>
          <a:blip r:embed="rId4">
            <a:alphaModFix/>
          </a:blip>
          <a:stretch>
            <a:fillRect/>
          </a:stretch>
        </p:blipFill>
        <p:spPr>
          <a:xfrm>
            <a:off x="446375" y="152400"/>
            <a:ext cx="2580011" cy="4838702"/>
          </a:xfrm>
          <a:prstGeom prst="rect">
            <a:avLst/>
          </a:prstGeom>
          <a:noFill/>
          <a:ln>
            <a:noFill/>
          </a:ln>
        </p:spPr>
      </p:pic>
      <p:sp>
        <p:nvSpPr>
          <p:cNvPr id="745" name="Google Shape;745;p47"/>
          <p:cNvSpPr txBox="1"/>
          <p:nvPr/>
        </p:nvSpPr>
        <p:spPr>
          <a:xfrm>
            <a:off x="4866900" y="2416288"/>
            <a:ext cx="37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Archivo Black"/>
                <a:ea typeface="Archivo Black"/>
                <a:cs typeface="Archivo Black"/>
                <a:sym typeface="Archivo Black"/>
              </a:rPr>
              <a:t>THE FANTASY SPORTS COLLECTIBLES PLATFORM</a:t>
            </a:r>
            <a:endParaRPr sz="777">
              <a:solidFill>
                <a:srgbClr val="434343"/>
              </a:solidFill>
              <a:latin typeface="Archivo Black"/>
              <a:ea typeface="Archivo Black"/>
              <a:cs typeface="Archivo Black"/>
              <a:sym typeface="Archivo Black"/>
            </a:endParaRPr>
          </a:p>
        </p:txBody>
      </p:sp>
      <p:pic>
        <p:nvPicPr>
          <p:cNvPr id="746" name="Google Shape;746;p47"/>
          <p:cNvPicPr preferRelativeResize="0"/>
          <p:nvPr/>
        </p:nvPicPr>
        <p:blipFill>
          <a:blip r:embed="rId4">
            <a:alphaModFix/>
          </a:blip>
          <a:stretch>
            <a:fillRect/>
          </a:stretch>
        </p:blipFill>
        <p:spPr>
          <a:xfrm>
            <a:off x="446375" y="152400"/>
            <a:ext cx="2580011" cy="4838702"/>
          </a:xfrm>
          <a:prstGeom prst="rect">
            <a:avLst/>
          </a:prstGeom>
          <a:noFill/>
          <a:ln>
            <a:noFill/>
          </a:ln>
        </p:spPr>
      </p:pic>
      <p:sp>
        <p:nvSpPr>
          <p:cNvPr id="747" name="Google Shape;747;p47"/>
          <p:cNvSpPr txBox="1"/>
          <p:nvPr/>
        </p:nvSpPr>
        <p:spPr>
          <a:xfrm>
            <a:off x="4866900" y="2968888"/>
            <a:ext cx="322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solidFill>
                  <a:srgbClr val="666666"/>
                </a:solidFill>
                <a:latin typeface="Archivo Light"/>
                <a:ea typeface="Archivo Light"/>
                <a:cs typeface="Archivo Light"/>
                <a:sym typeface="Archivo Light"/>
              </a:rPr>
              <a:t>A collectible gaming ecosystem with verifiable ownership on the blockchain.</a:t>
            </a:r>
            <a:endParaRPr sz="900">
              <a:solidFill>
                <a:srgbClr val="666666"/>
              </a:solidFill>
              <a:latin typeface="Archivo Light"/>
              <a:ea typeface="Archivo Light"/>
              <a:cs typeface="Archivo Light"/>
              <a:sym typeface="Archivo Light"/>
            </a:endParaRPr>
          </a:p>
        </p:txBody>
      </p:sp>
      <p:pic>
        <p:nvPicPr>
          <p:cNvPr id="748" name="Google Shape;748;p47"/>
          <p:cNvPicPr preferRelativeResize="0"/>
          <p:nvPr/>
        </p:nvPicPr>
        <p:blipFill rotWithShape="1">
          <a:blip r:embed="rId5">
            <a:alphaModFix/>
          </a:blip>
          <a:srcRect b="0" l="16289" r="33010" t="0"/>
          <a:stretch/>
        </p:blipFill>
        <p:spPr>
          <a:xfrm>
            <a:off x="-285050" y="1797400"/>
            <a:ext cx="4166276" cy="1802675"/>
          </a:xfrm>
          <a:prstGeom prst="rect">
            <a:avLst/>
          </a:prstGeom>
          <a:noFill/>
          <a:ln>
            <a:noFill/>
          </a:ln>
          <a:effectLst>
            <a:outerShdw blurRad="57150" rotWithShape="0" algn="bl" dir="5400000" dist="19050">
              <a:srgbClr val="000000">
                <a:alpha val="13000"/>
              </a:srgbClr>
            </a:outerShdw>
          </a:effectLst>
        </p:spPr>
      </p:pic>
      <p:sp>
        <p:nvSpPr>
          <p:cNvPr id="749" name="Google Shape;749;p47"/>
          <p:cNvSpPr txBox="1"/>
          <p:nvPr/>
        </p:nvSpPr>
        <p:spPr>
          <a:xfrm>
            <a:off x="5231700" y="3964325"/>
            <a:ext cx="2989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434343"/>
                </a:solidFill>
                <a:latin typeface="Archivo Black"/>
                <a:ea typeface="Archivo Black"/>
                <a:cs typeface="Archivo Black"/>
                <a:sym typeface="Archivo Black"/>
              </a:rPr>
              <a:t>THANK YOU</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53" name="Shape 753"/>
        <p:cNvGrpSpPr/>
        <p:nvPr/>
      </p:nvGrpSpPr>
      <p:grpSpPr>
        <a:xfrm>
          <a:off x="0" y="0"/>
          <a:ext cx="0" cy="0"/>
          <a:chOff x="0" y="0"/>
          <a:chExt cx="0" cy="0"/>
        </a:xfrm>
      </p:grpSpPr>
      <p:sp>
        <p:nvSpPr>
          <p:cNvPr id="754" name="Google Shape;754;p48"/>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48"/>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CryptoSports Q4 Update</a:t>
            </a:r>
            <a:endParaRPr sz="800">
              <a:solidFill>
                <a:srgbClr val="434343"/>
              </a:solidFill>
              <a:latin typeface="Archivo"/>
              <a:ea typeface="Archivo"/>
              <a:cs typeface="Archivo"/>
              <a:sym typeface="Archivo"/>
            </a:endParaRPr>
          </a:p>
        </p:txBody>
      </p:sp>
      <p:sp>
        <p:nvSpPr>
          <p:cNvPr id="756" name="Google Shape;756;p48"/>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7" name="Google Shape;757;p48"/>
          <p:cNvPicPr preferRelativeResize="0"/>
          <p:nvPr/>
        </p:nvPicPr>
        <p:blipFill>
          <a:blip r:embed="rId3">
            <a:alphaModFix/>
          </a:blip>
          <a:stretch>
            <a:fillRect/>
          </a:stretch>
        </p:blipFill>
        <p:spPr>
          <a:xfrm>
            <a:off x="100850" y="4918276"/>
            <a:ext cx="913975" cy="152800"/>
          </a:xfrm>
          <a:prstGeom prst="rect">
            <a:avLst/>
          </a:prstGeom>
          <a:noFill/>
          <a:ln>
            <a:noFill/>
          </a:ln>
        </p:spPr>
      </p:pic>
      <p:pic>
        <p:nvPicPr>
          <p:cNvPr id="758" name="Google Shape;758;p48"/>
          <p:cNvPicPr preferRelativeResize="0"/>
          <p:nvPr/>
        </p:nvPicPr>
        <p:blipFill>
          <a:blip r:embed="rId4">
            <a:alphaModFix/>
          </a:blip>
          <a:stretch>
            <a:fillRect/>
          </a:stretch>
        </p:blipFill>
        <p:spPr>
          <a:xfrm>
            <a:off x="1104188" y="813300"/>
            <a:ext cx="6935620" cy="3871249"/>
          </a:xfrm>
          <a:prstGeom prst="rect">
            <a:avLst/>
          </a:prstGeom>
          <a:noFill/>
          <a:ln>
            <a:noFill/>
          </a:ln>
        </p:spPr>
      </p:pic>
      <p:sp>
        <p:nvSpPr>
          <p:cNvPr id="759" name="Google Shape;759;p48"/>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48"/>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Flow of funds model</a:t>
            </a:r>
            <a:endParaRPr sz="1700">
              <a:solidFill>
                <a:srgbClr val="434343"/>
              </a:solidFill>
              <a:latin typeface="Archivo Black"/>
              <a:ea typeface="Archivo Black"/>
              <a:cs typeface="Archivo Black"/>
              <a:sym typeface="Archivo Black"/>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764" name="Shape 764"/>
        <p:cNvGrpSpPr/>
        <p:nvPr/>
      </p:nvGrpSpPr>
      <p:grpSpPr>
        <a:xfrm>
          <a:off x="0" y="0"/>
          <a:ext cx="0" cy="0"/>
          <a:chOff x="0" y="0"/>
          <a:chExt cx="0" cy="0"/>
        </a:xfrm>
      </p:grpSpPr>
      <p:sp>
        <p:nvSpPr>
          <p:cNvPr id="765" name="Google Shape;765;p49"/>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6" name="Google Shape;766;p49"/>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CryptoSports Q4 Update</a:t>
            </a:r>
            <a:endParaRPr sz="800">
              <a:solidFill>
                <a:srgbClr val="434343"/>
              </a:solidFill>
              <a:latin typeface="Archivo"/>
              <a:ea typeface="Archivo"/>
              <a:cs typeface="Archivo"/>
              <a:sym typeface="Archivo"/>
            </a:endParaRPr>
          </a:p>
        </p:txBody>
      </p:sp>
      <p:sp>
        <p:nvSpPr>
          <p:cNvPr id="767" name="Google Shape;767;p49"/>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8" name="Google Shape;768;p49"/>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769" name="Google Shape;769;p49"/>
          <p:cNvSpPr/>
          <p:nvPr/>
        </p:nvSpPr>
        <p:spPr>
          <a:xfrm>
            <a:off x="152400" y="168075"/>
            <a:ext cx="32193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49"/>
          <p:cNvSpPr txBox="1"/>
          <p:nvPr/>
        </p:nvSpPr>
        <p:spPr>
          <a:xfrm>
            <a:off x="214575" y="194775"/>
            <a:ext cx="29496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Newsletter stats</a:t>
            </a:r>
            <a:endParaRPr sz="1700">
              <a:solidFill>
                <a:srgbClr val="434343"/>
              </a:solidFill>
              <a:latin typeface="Archivo Black"/>
              <a:ea typeface="Archivo Black"/>
              <a:cs typeface="Archivo Black"/>
              <a:sym typeface="Archivo Black"/>
            </a:endParaRPr>
          </a:p>
        </p:txBody>
      </p:sp>
      <p:pic>
        <p:nvPicPr>
          <p:cNvPr id="771" name="Google Shape;771;p49"/>
          <p:cNvPicPr preferRelativeResize="0"/>
          <p:nvPr/>
        </p:nvPicPr>
        <p:blipFill rotWithShape="1">
          <a:blip r:embed="rId4">
            <a:alphaModFix/>
          </a:blip>
          <a:srcRect b="10976" l="0" r="0" t="0"/>
          <a:stretch/>
        </p:blipFill>
        <p:spPr>
          <a:xfrm>
            <a:off x="295763" y="1540976"/>
            <a:ext cx="2710476" cy="2153475"/>
          </a:xfrm>
          <a:prstGeom prst="rect">
            <a:avLst/>
          </a:prstGeom>
          <a:noFill/>
          <a:ln>
            <a:noFill/>
          </a:ln>
        </p:spPr>
      </p:pic>
      <p:pic>
        <p:nvPicPr>
          <p:cNvPr id="772" name="Google Shape;772;p49"/>
          <p:cNvPicPr preferRelativeResize="0"/>
          <p:nvPr/>
        </p:nvPicPr>
        <p:blipFill rotWithShape="1">
          <a:blip r:embed="rId5">
            <a:alphaModFix/>
          </a:blip>
          <a:srcRect b="12095" l="0" r="0" t="0"/>
          <a:stretch/>
        </p:blipFill>
        <p:spPr>
          <a:xfrm>
            <a:off x="3238888" y="1537175"/>
            <a:ext cx="2688349" cy="2126399"/>
          </a:xfrm>
          <a:prstGeom prst="rect">
            <a:avLst/>
          </a:prstGeom>
          <a:noFill/>
          <a:ln>
            <a:noFill/>
          </a:ln>
        </p:spPr>
      </p:pic>
      <p:pic>
        <p:nvPicPr>
          <p:cNvPr id="773" name="Google Shape;773;p49"/>
          <p:cNvPicPr preferRelativeResize="0"/>
          <p:nvPr/>
        </p:nvPicPr>
        <p:blipFill rotWithShape="1">
          <a:blip r:embed="rId6">
            <a:alphaModFix/>
          </a:blip>
          <a:srcRect b="11582" l="0" r="0" t="0"/>
          <a:stretch/>
        </p:blipFill>
        <p:spPr>
          <a:xfrm>
            <a:off x="6159887" y="1540988"/>
            <a:ext cx="2688351" cy="21187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91" name="Shape 91"/>
        <p:cNvGrpSpPr/>
        <p:nvPr/>
      </p:nvGrpSpPr>
      <p:grpSpPr>
        <a:xfrm>
          <a:off x="0" y="0"/>
          <a:ext cx="0" cy="0"/>
          <a:chOff x="0" y="0"/>
          <a:chExt cx="0" cy="0"/>
        </a:xfrm>
      </p:grpSpPr>
      <p:sp>
        <p:nvSpPr>
          <p:cNvPr id="92" name="Google Shape;92;p16"/>
          <p:cNvSpPr/>
          <p:nvPr/>
        </p:nvSpPr>
        <p:spPr>
          <a:xfrm>
            <a:off x="152400" y="168075"/>
            <a:ext cx="45156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16"/>
          <p:cNvSpPr txBox="1"/>
          <p:nvPr/>
        </p:nvSpPr>
        <p:spPr>
          <a:xfrm>
            <a:off x="193050" y="1560675"/>
            <a:ext cx="4515600" cy="2862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Archivo Light"/>
              <a:buChar char="●"/>
            </a:pPr>
            <a:r>
              <a:rPr b="1" lang="en" sz="1200">
                <a:solidFill>
                  <a:schemeClr val="dk1"/>
                </a:solidFill>
                <a:latin typeface="Archivo"/>
                <a:ea typeface="Archivo"/>
                <a:cs typeface="Archivo"/>
                <a:sym typeface="Archivo"/>
              </a:rPr>
              <a:t>Collectable-based</a:t>
            </a:r>
            <a:r>
              <a:rPr lang="en" sz="1200">
                <a:solidFill>
                  <a:schemeClr val="dk1"/>
                </a:solidFill>
                <a:latin typeface="Archivo Light"/>
                <a:ea typeface="Archivo Light"/>
                <a:cs typeface="Archivo Light"/>
                <a:sym typeface="Archivo Light"/>
              </a:rPr>
              <a:t>, engaging consumers in-season and year-round. Collectables are a massive nascent, adjacent industry</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b="1" lang="en" sz="1200">
                <a:solidFill>
                  <a:schemeClr val="dk1"/>
                </a:solidFill>
                <a:latin typeface="Archivo"/>
                <a:ea typeface="Archivo"/>
                <a:cs typeface="Archivo"/>
                <a:sym typeface="Archivo"/>
              </a:rPr>
              <a:t>Appealing to a younger demo</a:t>
            </a:r>
            <a:r>
              <a:rPr lang="en" sz="1200">
                <a:solidFill>
                  <a:schemeClr val="dk1"/>
                </a:solidFill>
                <a:latin typeface="Archivo Light"/>
                <a:ea typeface="Archivo Light"/>
                <a:cs typeface="Archivo Light"/>
                <a:sym typeface="Archivo Light"/>
              </a:rPr>
              <a:t>, who have stronger gravity to play-when-they-want, collecting / forming digital presence &amp; community</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New </a:t>
            </a:r>
            <a:r>
              <a:rPr b="1" lang="en" sz="1200">
                <a:solidFill>
                  <a:schemeClr val="dk1"/>
                </a:solidFill>
                <a:latin typeface="Archivo"/>
                <a:ea typeface="Archivo"/>
                <a:cs typeface="Archivo"/>
                <a:sym typeface="Archivo"/>
              </a:rPr>
              <a:t>digital goods transaction-based monetisation </a:t>
            </a:r>
            <a:r>
              <a:rPr lang="en" sz="1200">
                <a:solidFill>
                  <a:schemeClr val="dk1"/>
                </a:solidFill>
                <a:latin typeface="Archivo Light"/>
                <a:ea typeface="Archivo Light"/>
                <a:cs typeface="Archivo Light"/>
                <a:sym typeface="Archivo Light"/>
              </a:rPr>
              <a:t>with verifiable ownership</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b="1" lang="en" sz="1200">
                <a:solidFill>
                  <a:schemeClr val="dk1"/>
                </a:solidFill>
                <a:latin typeface="Archivo"/>
                <a:ea typeface="Archivo"/>
                <a:cs typeface="Archivo"/>
                <a:sym typeface="Archivo"/>
              </a:rPr>
              <a:t>Emotionally charged</a:t>
            </a:r>
            <a:r>
              <a:rPr lang="en" sz="1200">
                <a:solidFill>
                  <a:schemeClr val="dk1"/>
                </a:solidFill>
                <a:latin typeface="Archivo Light"/>
                <a:ea typeface="Archivo Light"/>
                <a:cs typeface="Archivo Light"/>
                <a:sym typeface="Archivo Light"/>
              </a:rPr>
              <a:t> (remember keepers?)</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a:buChar char="●"/>
            </a:pPr>
            <a:r>
              <a:rPr b="1" lang="en" sz="1200">
                <a:solidFill>
                  <a:schemeClr val="dk1"/>
                </a:solidFill>
                <a:latin typeface="Archivo"/>
                <a:ea typeface="Archivo"/>
                <a:cs typeface="Archivo"/>
                <a:sym typeface="Archivo"/>
              </a:rPr>
              <a:t>Community based</a:t>
            </a:r>
            <a:endParaRPr b="1" sz="1900">
              <a:solidFill>
                <a:schemeClr val="dk1"/>
              </a:solidFill>
              <a:latin typeface="Archivo"/>
              <a:ea typeface="Archivo"/>
              <a:cs typeface="Archivo"/>
              <a:sym typeface="Archivo"/>
            </a:endParaRPr>
          </a:p>
        </p:txBody>
      </p:sp>
      <p:sp>
        <p:nvSpPr>
          <p:cNvPr id="94" name="Google Shape;94;p16"/>
          <p:cNvSpPr txBox="1"/>
          <p:nvPr/>
        </p:nvSpPr>
        <p:spPr>
          <a:xfrm>
            <a:off x="214575" y="194775"/>
            <a:ext cx="4212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OUR VISION: </a:t>
            </a:r>
            <a:r>
              <a:rPr lang="en" sz="1700">
                <a:solidFill>
                  <a:srgbClr val="007AFF"/>
                </a:solidFill>
                <a:latin typeface="Archivo Black"/>
                <a:ea typeface="Archivo Black"/>
                <a:cs typeface="Archivo Black"/>
                <a:sym typeface="Archivo Black"/>
              </a:rPr>
              <a:t>NEXT GEN FANTASY</a:t>
            </a:r>
            <a:endParaRPr sz="1700">
              <a:solidFill>
                <a:srgbClr val="007AFF"/>
              </a:solidFill>
              <a:latin typeface="Archivo Black"/>
              <a:ea typeface="Archivo Black"/>
              <a:cs typeface="Archivo Black"/>
              <a:sym typeface="Archivo Black"/>
            </a:endParaRPr>
          </a:p>
        </p:txBody>
      </p:sp>
      <p:sp>
        <p:nvSpPr>
          <p:cNvPr id="95" name="Google Shape;95;p16"/>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6"/>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97" name="Google Shape;97;p16"/>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98" name="Google Shape;98;p16"/>
          <p:cNvSpPr txBox="1"/>
          <p:nvPr/>
        </p:nvSpPr>
        <p:spPr>
          <a:xfrm>
            <a:off x="183450" y="695775"/>
            <a:ext cx="44535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a:solidFill>
                  <a:schemeClr val="dk2"/>
                </a:solidFill>
                <a:latin typeface="Archivo SemiBold"/>
                <a:ea typeface="Archivo SemiBold"/>
                <a:cs typeface="Archivo SemiBold"/>
                <a:sym typeface="Archivo SemiBold"/>
              </a:rPr>
              <a:t>A new collectible-based, community-oriented fantasy game can emerge as the leading fantasy game for the industry at large –</a:t>
            </a:r>
            <a:endParaRPr>
              <a:solidFill>
                <a:schemeClr val="dk2"/>
              </a:solidFill>
              <a:latin typeface="Archivo SemiBold"/>
              <a:ea typeface="Archivo SemiBold"/>
              <a:cs typeface="Archivo SemiBold"/>
              <a:sym typeface="Archivo SemiBold"/>
            </a:endParaRPr>
          </a:p>
        </p:txBody>
      </p:sp>
      <p:pic>
        <p:nvPicPr>
          <p:cNvPr id="99" name="Google Shape;99;p16"/>
          <p:cNvPicPr preferRelativeResize="0"/>
          <p:nvPr/>
        </p:nvPicPr>
        <p:blipFill>
          <a:blip r:embed="rId4">
            <a:alphaModFix/>
          </a:blip>
          <a:stretch>
            <a:fillRect/>
          </a:stretch>
        </p:blipFill>
        <p:spPr>
          <a:xfrm>
            <a:off x="5370425" y="458599"/>
            <a:ext cx="1378500" cy="1912800"/>
          </a:xfrm>
          <a:prstGeom prst="roundRect">
            <a:avLst>
              <a:gd fmla="val 4209" name="adj"/>
            </a:avLst>
          </a:prstGeom>
          <a:noFill/>
          <a:ln>
            <a:noFill/>
          </a:ln>
          <a:effectLst>
            <a:outerShdw blurRad="57150" rotWithShape="0" algn="bl" dir="5400000" dist="19050">
              <a:srgbClr val="000000">
                <a:alpha val="30000"/>
              </a:srgbClr>
            </a:outerShdw>
          </a:effectLst>
        </p:spPr>
      </p:pic>
      <p:pic>
        <p:nvPicPr>
          <p:cNvPr id="100" name="Google Shape;100;p16"/>
          <p:cNvPicPr preferRelativeResize="0"/>
          <p:nvPr/>
        </p:nvPicPr>
        <p:blipFill>
          <a:blip r:embed="rId5">
            <a:alphaModFix/>
          </a:blip>
          <a:stretch>
            <a:fillRect/>
          </a:stretch>
        </p:blipFill>
        <p:spPr>
          <a:xfrm>
            <a:off x="6881100" y="458600"/>
            <a:ext cx="1360206" cy="1912800"/>
          </a:xfrm>
          <a:prstGeom prst="rect">
            <a:avLst/>
          </a:prstGeom>
          <a:noFill/>
          <a:ln>
            <a:noFill/>
          </a:ln>
        </p:spPr>
      </p:pic>
      <p:pic>
        <p:nvPicPr>
          <p:cNvPr id="101" name="Google Shape;101;p16"/>
          <p:cNvPicPr preferRelativeResize="0"/>
          <p:nvPr/>
        </p:nvPicPr>
        <p:blipFill>
          <a:blip r:embed="rId6">
            <a:alphaModFix/>
          </a:blip>
          <a:stretch>
            <a:fillRect/>
          </a:stretch>
        </p:blipFill>
        <p:spPr>
          <a:xfrm>
            <a:off x="5370425" y="2481625"/>
            <a:ext cx="1378500" cy="1925275"/>
          </a:xfrm>
          <a:prstGeom prst="rect">
            <a:avLst/>
          </a:prstGeom>
          <a:noFill/>
          <a:ln>
            <a:noFill/>
          </a:ln>
        </p:spPr>
      </p:pic>
      <p:pic>
        <p:nvPicPr>
          <p:cNvPr id="102" name="Google Shape;102;p16"/>
          <p:cNvPicPr preferRelativeResize="0"/>
          <p:nvPr/>
        </p:nvPicPr>
        <p:blipFill>
          <a:blip r:embed="rId7">
            <a:alphaModFix/>
          </a:blip>
          <a:stretch>
            <a:fillRect/>
          </a:stretch>
        </p:blipFill>
        <p:spPr>
          <a:xfrm>
            <a:off x="6604813" y="2487863"/>
            <a:ext cx="1912777" cy="1912800"/>
          </a:xfrm>
          <a:prstGeom prst="rect">
            <a:avLst/>
          </a:prstGeom>
          <a:noFill/>
          <a:ln>
            <a:noFill/>
          </a:ln>
        </p:spPr>
      </p:pic>
      <p:sp>
        <p:nvSpPr>
          <p:cNvPr id="103" name="Google Shape;103;p16"/>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07" name="Shape 107"/>
        <p:cNvGrpSpPr/>
        <p:nvPr/>
      </p:nvGrpSpPr>
      <p:grpSpPr>
        <a:xfrm>
          <a:off x="0" y="0"/>
          <a:ext cx="0" cy="0"/>
          <a:chOff x="0" y="0"/>
          <a:chExt cx="0" cy="0"/>
        </a:xfrm>
      </p:grpSpPr>
      <p:sp>
        <p:nvSpPr>
          <p:cNvPr id="108" name="Google Shape;108;p17"/>
          <p:cNvSpPr/>
          <p:nvPr/>
        </p:nvSpPr>
        <p:spPr>
          <a:xfrm>
            <a:off x="332400" y="2655700"/>
            <a:ext cx="3252600" cy="14175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7"/>
          <p:cNvSpPr/>
          <p:nvPr/>
        </p:nvSpPr>
        <p:spPr>
          <a:xfrm>
            <a:off x="332400" y="925200"/>
            <a:ext cx="3252600" cy="14175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7"/>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112" name="Google Shape;112;p17"/>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113" name="Google Shape;113;p17"/>
          <p:cNvSpPr txBox="1"/>
          <p:nvPr>
            <p:ph idx="1" type="body"/>
          </p:nvPr>
        </p:nvSpPr>
        <p:spPr>
          <a:xfrm>
            <a:off x="440825" y="1484400"/>
            <a:ext cx="2827500" cy="82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rgbClr val="007AFF"/>
                </a:solidFill>
                <a:latin typeface="Archivo"/>
                <a:ea typeface="Archivo"/>
                <a:cs typeface="Archivo"/>
                <a:sym typeface="Archivo"/>
              </a:rPr>
              <a:t>Make every sports fan an </a:t>
            </a:r>
            <a:br>
              <a:rPr b="1" lang="en" sz="1500">
                <a:solidFill>
                  <a:srgbClr val="007AFF"/>
                </a:solidFill>
                <a:latin typeface="Archivo"/>
                <a:ea typeface="Archivo"/>
                <a:cs typeface="Archivo"/>
                <a:sym typeface="Archivo"/>
              </a:rPr>
            </a:br>
            <a:r>
              <a:rPr b="1" lang="en" sz="1500">
                <a:solidFill>
                  <a:srgbClr val="007AFF"/>
                </a:solidFill>
                <a:latin typeface="Archivo"/>
                <a:ea typeface="Archivo"/>
                <a:cs typeface="Archivo"/>
                <a:sym typeface="Archivo"/>
              </a:rPr>
              <a:t>owner of a team</a:t>
            </a:r>
            <a:endParaRPr sz="1500">
              <a:latin typeface="Archivo"/>
              <a:ea typeface="Archivo"/>
              <a:cs typeface="Archivo"/>
              <a:sym typeface="Archivo"/>
            </a:endParaRPr>
          </a:p>
        </p:txBody>
      </p:sp>
      <p:sp>
        <p:nvSpPr>
          <p:cNvPr id="114" name="Google Shape;114;p17"/>
          <p:cNvSpPr txBox="1"/>
          <p:nvPr>
            <p:ph type="title"/>
          </p:nvPr>
        </p:nvSpPr>
        <p:spPr>
          <a:xfrm>
            <a:off x="424025" y="1036450"/>
            <a:ext cx="3161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latin typeface="Archivo ExtraBold"/>
                <a:ea typeface="Archivo ExtraBold"/>
                <a:cs typeface="Archivo ExtraBold"/>
                <a:sym typeface="Archivo ExtraBold"/>
              </a:rPr>
              <a:t>Mission</a:t>
            </a:r>
            <a:endParaRPr sz="2320">
              <a:latin typeface="Archivo ExtraBold"/>
              <a:ea typeface="Archivo ExtraBold"/>
              <a:cs typeface="Archivo ExtraBold"/>
              <a:sym typeface="Archivo ExtraBold"/>
            </a:endParaRPr>
          </a:p>
        </p:txBody>
      </p:sp>
      <p:sp>
        <p:nvSpPr>
          <p:cNvPr id="115" name="Google Shape;115;p17"/>
          <p:cNvSpPr txBox="1"/>
          <p:nvPr>
            <p:ph idx="1" type="body"/>
          </p:nvPr>
        </p:nvSpPr>
        <p:spPr>
          <a:xfrm>
            <a:off x="440825" y="3084600"/>
            <a:ext cx="2827500" cy="11337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b="1" lang="en" sz="1500">
                <a:solidFill>
                  <a:srgbClr val="007AFF"/>
                </a:solidFill>
                <a:latin typeface="Archivo"/>
                <a:ea typeface="Archivo"/>
                <a:cs typeface="Archivo"/>
                <a:sym typeface="Archivo"/>
              </a:rPr>
              <a:t>A space where fans and friends can genuinely collect and compete like real owners</a:t>
            </a:r>
            <a:endParaRPr sz="1500">
              <a:latin typeface="Archivo"/>
              <a:ea typeface="Archivo"/>
              <a:cs typeface="Archivo"/>
              <a:sym typeface="Archivo"/>
            </a:endParaRPr>
          </a:p>
        </p:txBody>
      </p:sp>
      <p:sp>
        <p:nvSpPr>
          <p:cNvPr id="116" name="Google Shape;116;p17"/>
          <p:cNvSpPr txBox="1"/>
          <p:nvPr>
            <p:ph type="title"/>
          </p:nvPr>
        </p:nvSpPr>
        <p:spPr>
          <a:xfrm>
            <a:off x="424025" y="2636650"/>
            <a:ext cx="31611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latin typeface="Archivo ExtraBold"/>
                <a:ea typeface="Archivo ExtraBold"/>
                <a:cs typeface="Archivo ExtraBold"/>
                <a:sym typeface="Archivo ExtraBold"/>
              </a:rPr>
              <a:t>Vision</a:t>
            </a:r>
            <a:endParaRPr sz="2320">
              <a:latin typeface="Archivo ExtraBold"/>
              <a:ea typeface="Archivo ExtraBold"/>
              <a:cs typeface="Archivo ExtraBold"/>
              <a:sym typeface="Archivo ExtraBold"/>
            </a:endParaRPr>
          </a:p>
        </p:txBody>
      </p:sp>
      <p:pic>
        <p:nvPicPr>
          <p:cNvPr id="117" name="Google Shape;117;p17"/>
          <p:cNvPicPr preferRelativeResize="0"/>
          <p:nvPr/>
        </p:nvPicPr>
        <p:blipFill>
          <a:blip r:embed="rId4">
            <a:alphaModFix/>
          </a:blip>
          <a:stretch>
            <a:fillRect/>
          </a:stretch>
        </p:blipFill>
        <p:spPr>
          <a:xfrm>
            <a:off x="3974600" y="468000"/>
            <a:ext cx="5275351" cy="3830274"/>
          </a:xfrm>
          <a:prstGeom prst="rect">
            <a:avLst/>
          </a:prstGeom>
          <a:noFill/>
          <a:ln>
            <a:noFill/>
          </a:ln>
        </p:spPr>
      </p:pic>
      <p:sp>
        <p:nvSpPr>
          <p:cNvPr id="118" name="Google Shape;118;p17"/>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22" name="Shape 122"/>
        <p:cNvGrpSpPr/>
        <p:nvPr/>
      </p:nvGrpSpPr>
      <p:grpSpPr>
        <a:xfrm>
          <a:off x="0" y="0"/>
          <a:ext cx="0" cy="0"/>
          <a:chOff x="0" y="0"/>
          <a:chExt cx="0" cy="0"/>
        </a:xfrm>
      </p:grpSpPr>
      <p:sp>
        <p:nvSpPr>
          <p:cNvPr id="123" name="Google Shape;123;p18"/>
          <p:cNvSpPr/>
          <p:nvPr/>
        </p:nvSpPr>
        <p:spPr>
          <a:xfrm>
            <a:off x="152400" y="168075"/>
            <a:ext cx="3054600" cy="478200"/>
          </a:xfrm>
          <a:prstGeom prst="roundRect">
            <a:avLst>
              <a:gd fmla="val 575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8"/>
          <p:cNvSpPr txBox="1"/>
          <p:nvPr/>
        </p:nvSpPr>
        <p:spPr>
          <a:xfrm>
            <a:off x="107250" y="1387575"/>
            <a:ext cx="45156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Sorare and Draftkings Reinmakers are both Top-10 digital collectable communities</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30k - 50k active users</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chemeClr val="dk1"/>
              </a:buClr>
              <a:buSzPts val="1200"/>
              <a:buFont typeface="Archivo Light"/>
              <a:buChar char="●"/>
            </a:pPr>
            <a:r>
              <a:rPr lang="en" sz="1200">
                <a:solidFill>
                  <a:schemeClr val="dk1"/>
                </a:solidFill>
                <a:latin typeface="Archivo Light"/>
                <a:ea typeface="Archivo Light"/>
                <a:cs typeface="Archivo Light"/>
                <a:sym typeface="Archivo Light"/>
              </a:rPr>
              <a:t>$11m revenue/mo each, and likely $1m net revenue/mo</a:t>
            </a:r>
            <a:endParaRPr sz="1200">
              <a:solidFill>
                <a:schemeClr val="dk1"/>
              </a:solidFill>
              <a:latin typeface="Archivo Light"/>
              <a:ea typeface="Archivo Light"/>
              <a:cs typeface="Archivo Light"/>
              <a:sym typeface="Archivo Light"/>
            </a:endParaRPr>
          </a:p>
          <a:p>
            <a:pPr indent="-304800" lvl="0" marL="457200" rtl="0" algn="l">
              <a:lnSpc>
                <a:spcPct val="150000"/>
              </a:lnSpc>
              <a:spcBef>
                <a:spcPts val="0"/>
              </a:spcBef>
              <a:spcAft>
                <a:spcPts val="0"/>
              </a:spcAft>
              <a:buClr>
                <a:srgbClr val="007AFF"/>
              </a:buClr>
              <a:buSzPts val="1200"/>
              <a:buFont typeface="Archivo"/>
              <a:buChar char="●"/>
            </a:pPr>
            <a:r>
              <a:rPr b="1" lang="en" sz="1200">
                <a:solidFill>
                  <a:srgbClr val="007AFF"/>
                </a:solidFill>
                <a:latin typeface="Archivo"/>
                <a:ea typeface="Archivo"/>
                <a:cs typeface="Archivo"/>
                <a:sym typeface="Archivo"/>
              </a:rPr>
              <a:t>Market big enough for multiple players</a:t>
            </a:r>
            <a:endParaRPr b="1" sz="1200">
              <a:solidFill>
                <a:srgbClr val="007AFF"/>
              </a:solidFill>
              <a:latin typeface="Archivo"/>
              <a:ea typeface="Archivo"/>
              <a:cs typeface="Archivo"/>
              <a:sym typeface="Archivo"/>
            </a:endParaRPr>
          </a:p>
        </p:txBody>
      </p:sp>
      <p:sp>
        <p:nvSpPr>
          <p:cNvPr id="125" name="Google Shape;125;p18"/>
          <p:cNvSpPr txBox="1"/>
          <p:nvPr/>
        </p:nvSpPr>
        <p:spPr>
          <a:xfrm>
            <a:off x="214575" y="194775"/>
            <a:ext cx="4212000" cy="4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434343"/>
                </a:solidFill>
                <a:latin typeface="Archivo Black"/>
                <a:ea typeface="Archivo Black"/>
                <a:cs typeface="Archivo Black"/>
                <a:sym typeface="Archivo Black"/>
              </a:rPr>
              <a:t>MARKET FIT</a:t>
            </a:r>
            <a:endParaRPr sz="1700">
              <a:solidFill>
                <a:srgbClr val="007AFF"/>
              </a:solidFill>
              <a:latin typeface="Archivo Black"/>
              <a:ea typeface="Archivo Black"/>
              <a:cs typeface="Archivo Black"/>
              <a:sym typeface="Archivo Black"/>
            </a:endParaRPr>
          </a:p>
        </p:txBody>
      </p:sp>
      <p:sp>
        <p:nvSpPr>
          <p:cNvPr id="126" name="Google Shape;126;p18"/>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8"/>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128" name="Google Shape;128;p18"/>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129" name="Google Shape;129;p18"/>
          <p:cNvSpPr txBox="1"/>
          <p:nvPr/>
        </p:nvSpPr>
        <p:spPr>
          <a:xfrm>
            <a:off x="183450" y="695775"/>
            <a:ext cx="49611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200"/>
              </a:spcAft>
              <a:buNone/>
            </a:pPr>
            <a:r>
              <a:rPr lang="en">
                <a:solidFill>
                  <a:srgbClr val="007AFF"/>
                </a:solidFill>
                <a:latin typeface="Archivo SemiBold"/>
                <a:ea typeface="Archivo SemiBold"/>
                <a:cs typeface="Archivo SemiBold"/>
                <a:sym typeface="Archivo SemiBold"/>
              </a:rPr>
              <a:t>Sorare </a:t>
            </a:r>
            <a:r>
              <a:rPr lang="en">
                <a:solidFill>
                  <a:schemeClr val="dk2"/>
                </a:solidFill>
                <a:latin typeface="Archivo SemiBold"/>
                <a:ea typeface="Archivo SemiBold"/>
                <a:cs typeface="Archivo SemiBold"/>
                <a:sym typeface="Archivo SemiBold"/>
              </a:rPr>
              <a:t>and Draftkings’ </a:t>
            </a:r>
            <a:r>
              <a:rPr lang="en">
                <a:solidFill>
                  <a:srgbClr val="007AFF"/>
                </a:solidFill>
                <a:latin typeface="Archivo SemiBold"/>
                <a:ea typeface="Archivo SemiBold"/>
                <a:cs typeface="Archivo SemiBold"/>
                <a:sym typeface="Archivo SemiBold"/>
              </a:rPr>
              <a:t>Reinmakers </a:t>
            </a:r>
            <a:r>
              <a:rPr lang="en">
                <a:solidFill>
                  <a:schemeClr val="dk2"/>
                </a:solidFill>
                <a:latin typeface="Archivo SemiBold"/>
                <a:ea typeface="Archivo SemiBold"/>
                <a:cs typeface="Archivo SemiBold"/>
                <a:sym typeface="Archivo SemiBold"/>
              </a:rPr>
              <a:t>have demonstrated product market fit in collectables-based fantasy sports</a:t>
            </a:r>
            <a:endParaRPr>
              <a:solidFill>
                <a:schemeClr val="dk2"/>
              </a:solidFill>
              <a:latin typeface="Archivo SemiBold"/>
              <a:ea typeface="Archivo SemiBold"/>
              <a:cs typeface="Archivo SemiBold"/>
              <a:sym typeface="Archivo SemiBold"/>
            </a:endParaRPr>
          </a:p>
        </p:txBody>
      </p:sp>
      <p:pic>
        <p:nvPicPr>
          <p:cNvPr id="130" name="Google Shape;130;p18"/>
          <p:cNvPicPr preferRelativeResize="0"/>
          <p:nvPr/>
        </p:nvPicPr>
        <p:blipFill rotWithShape="1">
          <a:blip r:embed="rId4">
            <a:alphaModFix/>
          </a:blip>
          <a:srcRect b="0" l="0" r="0" t="1351"/>
          <a:stretch/>
        </p:blipFill>
        <p:spPr>
          <a:xfrm>
            <a:off x="4957725" y="1350300"/>
            <a:ext cx="3790800" cy="2849100"/>
          </a:xfrm>
          <a:prstGeom prst="roundRect">
            <a:avLst>
              <a:gd fmla="val 5187" name="adj"/>
            </a:avLst>
          </a:prstGeom>
          <a:noFill/>
          <a:ln cap="flat" cmpd="sng" w="9525">
            <a:solidFill>
              <a:schemeClr val="lt2"/>
            </a:solidFill>
            <a:prstDash val="solid"/>
            <a:round/>
            <a:headEnd len="sm" w="sm" type="none"/>
            <a:tailEnd len="sm" w="sm" type="none"/>
          </a:ln>
        </p:spPr>
      </p:pic>
      <p:sp>
        <p:nvSpPr>
          <p:cNvPr id="131" name="Google Shape;131;p18"/>
          <p:cNvSpPr txBox="1"/>
          <p:nvPr/>
        </p:nvSpPr>
        <p:spPr>
          <a:xfrm>
            <a:off x="4972575" y="941025"/>
            <a:ext cx="3608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latin typeface="Archivo Black"/>
                <a:ea typeface="Archivo Black"/>
                <a:cs typeface="Archivo Black"/>
                <a:sym typeface="Archivo Black"/>
              </a:rPr>
              <a:t>L30 Days, as of 11 Nov</a:t>
            </a:r>
            <a:endParaRPr sz="1200">
              <a:solidFill>
                <a:schemeClr val="dk2"/>
              </a:solidFill>
              <a:latin typeface="Archivo Black"/>
              <a:ea typeface="Archivo Black"/>
              <a:cs typeface="Archivo Black"/>
              <a:sym typeface="Archivo Black"/>
            </a:endParaRPr>
          </a:p>
        </p:txBody>
      </p:sp>
      <p:sp>
        <p:nvSpPr>
          <p:cNvPr id="132" name="Google Shape;132;p18"/>
          <p:cNvSpPr/>
          <p:nvPr/>
        </p:nvSpPr>
        <p:spPr>
          <a:xfrm>
            <a:off x="4957725" y="3420050"/>
            <a:ext cx="3767400" cy="518100"/>
          </a:xfrm>
          <a:prstGeom prst="rect">
            <a:avLst/>
          </a:prstGeom>
          <a:solidFill>
            <a:srgbClr val="6AA84F">
              <a:alpha val="244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18"/>
          <p:cNvSpPr/>
          <p:nvPr/>
        </p:nvSpPr>
        <p:spPr>
          <a:xfrm>
            <a:off x="697775" y="3093350"/>
            <a:ext cx="1665900" cy="1171500"/>
          </a:xfrm>
          <a:prstGeom prst="roundRect">
            <a:avLst>
              <a:gd fmla="val 5154"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7AFF"/>
                </a:solidFill>
                <a:latin typeface="Archivo"/>
                <a:ea typeface="Archivo"/>
                <a:cs typeface="Archivo"/>
                <a:sym typeface="Archivo"/>
              </a:rPr>
              <a:t>$350</a:t>
            </a:r>
            <a:br>
              <a:rPr lang="en">
                <a:latin typeface="Archivo"/>
                <a:ea typeface="Archivo"/>
                <a:cs typeface="Archivo"/>
                <a:sym typeface="Archivo"/>
              </a:rPr>
            </a:br>
            <a:r>
              <a:rPr lang="en" sz="1000">
                <a:latin typeface="Archivo"/>
                <a:ea typeface="Archivo"/>
                <a:cs typeface="Archivo"/>
                <a:sym typeface="Archivo"/>
              </a:rPr>
              <a:t>spend per active player per month on Sorare or Draftkings Reignmakers</a:t>
            </a:r>
            <a:endParaRPr sz="1000">
              <a:latin typeface="Archivo"/>
              <a:ea typeface="Archivo"/>
              <a:cs typeface="Archivo"/>
              <a:sym typeface="Archivo"/>
            </a:endParaRPr>
          </a:p>
        </p:txBody>
      </p:sp>
      <p:sp>
        <p:nvSpPr>
          <p:cNvPr id="134" name="Google Shape;134;p18"/>
          <p:cNvSpPr/>
          <p:nvPr/>
        </p:nvSpPr>
        <p:spPr>
          <a:xfrm>
            <a:off x="2602775" y="3093350"/>
            <a:ext cx="1665900" cy="1171500"/>
          </a:xfrm>
          <a:prstGeom prst="roundRect">
            <a:avLst>
              <a:gd fmla="val 5154"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07AFF"/>
                </a:solidFill>
                <a:latin typeface="Archivo"/>
                <a:ea typeface="Archivo"/>
                <a:cs typeface="Archivo"/>
                <a:sym typeface="Archivo"/>
              </a:rPr>
              <a:t>$7b</a:t>
            </a:r>
            <a:br>
              <a:rPr lang="en">
                <a:latin typeface="Archivo"/>
                <a:ea typeface="Archivo"/>
                <a:cs typeface="Archivo"/>
                <a:sym typeface="Archivo"/>
              </a:rPr>
            </a:br>
            <a:r>
              <a:rPr lang="en" sz="1000">
                <a:latin typeface="Archivo"/>
                <a:ea typeface="Archivo"/>
                <a:cs typeface="Archivo"/>
                <a:sym typeface="Archivo"/>
              </a:rPr>
              <a:t>size of global trading card market</a:t>
            </a:r>
            <a:endParaRPr sz="1000">
              <a:latin typeface="Archivo"/>
              <a:ea typeface="Archivo"/>
              <a:cs typeface="Archivo"/>
              <a:sym typeface="Archivo"/>
            </a:endParaRPr>
          </a:p>
        </p:txBody>
      </p:sp>
      <p:sp>
        <p:nvSpPr>
          <p:cNvPr id="135" name="Google Shape;135;p18"/>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39" name="Shape 139"/>
        <p:cNvGrpSpPr/>
        <p:nvPr/>
      </p:nvGrpSpPr>
      <p:grpSpPr>
        <a:xfrm>
          <a:off x="0" y="0"/>
          <a:ext cx="0" cy="0"/>
          <a:chOff x="0" y="0"/>
          <a:chExt cx="0" cy="0"/>
        </a:xfrm>
      </p:grpSpPr>
      <p:sp>
        <p:nvSpPr>
          <p:cNvPr id="140" name="Google Shape;140;p19"/>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9"/>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142" name="Google Shape;142;p19"/>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143" name="Google Shape;143;p19"/>
          <p:cNvSpPr txBox="1"/>
          <p:nvPr/>
        </p:nvSpPr>
        <p:spPr>
          <a:xfrm>
            <a:off x="842400" y="266675"/>
            <a:ext cx="7459200" cy="8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20">
                <a:solidFill>
                  <a:schemeClr val="dk1"/>
                </a:solidFill>
                <a:latin typeface="Archivo ExtraBold"/>
                <a:ea typeface="Archivo ExtraBold"/>
                <a:cs typeface="Archivo ExtraBold"/>
                <a:sym typeface="Archivo ExtraBold"/>
              </a:rPr>
              <a:t>A new digital collectable game creates a </a:t>
            </a:r>
            <a:br>
              <a:rPr lang="en" sz="2120">
                <a:solidFill>
                  <a:schemeClr val="dk1"/>
                </a:solidFill>
                <a:latin typeface="Archivo ExtraBold"/>
                <a:ea typeface="Archivo ExtraBold"/>
                <a:cs typeface="Archivo ExtraBold"/>
                <a:sym typeface="Archivo ExtraBold"/>
              </a:rPr>
            </a:br>
            <a:r>
              <a:rPr lang="en" sz="2120">
                <a:solidFill>
                  <a:schemeClr val="dk1"/>
                </a:solidFill>
                <a:latin typeface="Archivo ExtraBold"/>
                <a:ea typeface="Archivo ExtraBold"/>
                <a:cs typeface="Archivo ExtraBold"/>
                <a:sym typeface="Archivo ExtraBold"/>
              </a:rPr>
              <a:t>new business model, built on a community-first culture </a:t>
            </a:r>
            <a:endParaRPr sz="1500">
              <a:solidFill>
                <a:srgbClr val="434343"/>
              </a:solidFill>
              <a:latin typeface="Archivo Black"/>
              <a:ea typeface="Archivo Black"/>
              <a:cs typeface="Archivo Black"/>
              <a:sym typeface="Archivo Black"/>
            </a:endParaRPr>
          </a:p>
        </p:txBody>
      </p:sp>
      <p:sp>
        <p:nvSpPr>
          <p:cNvPr id="144" name="Google Shape;144;p19"/>
          <p:cNvSpPr/>
          <p:nvPr/>
        </p:nvSpPr>
        <p:spPr>
          <a:xfrm>
            <a:off x="160450" y="1444119"/>
            <a:ext cx="2807400" cy="2735700"/>
          </a:xfrm>
          <a:prstGeom prst="ellipse">
            <a:avLst/>
          </a:prstGeom>
          <a:solidFill>
            <a:schemeClr val="dk2"/>
          </a:solidFill>
          <a:ln cap="flat" cmpd="sng" w="9525">
            <a:solidFill>
              <a:schemeClr val="l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br>
              <a:rPr b="1" lang="en" sz="1500">
                <a:solidFill>
                  <a:schemeClr val="lt1"/>
                </a:solidFill>
                <a:latin typeface="Archivo"/>
                <a:ea typeface="Archivo"/>
                <a:cs typeface="Archivo"/>
                <a:sym typeface="Archivo"/>
              </a:rPr>
            </a:br>
            <a:r>
              <a:rPr b="1" lang="en" sz="1500">
                <a:solidFill>
                  <a:schemeClr val="lt1"/>
                </a:solidFill>
                <a:latin typeface="Archivo"/>
                <a:ea typeface="Archivo"/>
                <a:cs typeface="Archivo"/>
                <a:sym typeface="Archivo"/>
              </a:rPr>
              <a:t>🃏 </a:t>
            </a:r>
            <a:r>
              <a:rPr b="1" lang="en" sz="1300">
                <a:solidFill>
                  <a:schemeClr val="lt1"/>
                </a:solidFill>
                <a:latin typeface="Archivo"/>
                <a:ea typeface="Archivo"/>
                <a:cs typeface="Archivo"/>
                <a:sym typeface="Archivo"/>
              </a:rPr>
              <a:t>First-of-a-kind Collectable, Affordable, and Understandable</a:t>
            </a:r>
            <a:br>
              <a:rPr lang="en" sz="1200">
                <a:solidFill>
                  <a:schemeClr val="lt1"/>
                </a:solidFill>
                <a:latin typeface="Archivo"/>
                <a:ea typeface="Archivo"/>
                <a:cs typeface="Archivo"/>
                <a:sym typeface="Archivo"/>
              </a:rPr>
            </a:br>
            <a:br>
              <a:rPr lang="en" sz="1200">
                <a:solidFill>
                  <a:schemeClr val="lt1"/>
                </a:solidFill>
                <a:latin typeface="Archivo"/>
                <a:ea typeface="Archivo"/>
                <a:cs typeface="Archivo"/>
                <a:sym typeface="Archivo"/>
              </a:rPr>
            </a:br>
            <a:r>
              <a:rPr lang="en" sz="900">
                <a:solidFill>
                  <a:schemeClr val="lt1"/>
                </a:solidFill>
                <a:latin typeface="Archivo"/>
                <a:ea typeface="Archivo"/>
                <a:cs typeface="Archivo"/>
                <a:sym typeface="Archivo"/>
              </a:rPr>
              <a:t>Simple to understand and priced affordably – Sorare costs over $500 to field a competitive team</a:t>
            </a:r>
            <a:br>
              <a:rPr lang="en" sz="900">
                <a:solidFill>
                  <a:schemeClr val="lt1"/>
                </a:solidFill>
                <a:latin typeface="Archivo"/>
                <a:ea typeface="Archivo"/>
                <a:cs typeface="Archivo"/>
                <a:sym typeface="Archivo"/>
              </a:rPr>
            </a:br>
            <a:br>
              <a:rPr lang="en" sz="900">
                <a:solidFill>
                  <a:schemeClr val="lt1"/>
                </a:solidFill>
                <a:latin typeface="Archivo"/>
                <a:ea typeface="Archivo"/>
                <a:cs typeface="Archivo"/>
                <a:sym typeface="Archivo"/>
              </a:rPr>
            </a:br>
            <a:r>
              <a:rPr lang="en" sz="900">
                <a:solidFill>
                  <a:schemeClr val="lt1"/>
                </a:solidFill>
                <a:latin typeface="Archivo"/>
                <a:ea typeface="Archivo"/>
                <a:cs typeface="Archivo"/>
                <a:sym typeface="Archivo"/>
              </a:rPr>
              <a:t>Crypto Wallet</a:t>
            </a:r>
            <a:br>
              <a:rPr lang="en" sz="900">
                <a:solidFill>
                  <a:schemeClr val="lt1"/>
                </a:solidFill>
                <a:latin typeface="Archivo"/>
                <a:ea typeface="Archivo"/>
                <a:cs typeface="Archivo"/>
                <a:sym typeface="Archivo"/>
              </a:rPr>
            </a:br>
            <a:r>
              <a:rPr lang="en" sz="900">
                <a:solidFill>
                  <a:schemeClr val="lt1"/>
                </a:solidFill>
                <a:latin typeface="Archivo"/>
                <a:ea typeface="Archivo"/>
                <a:cs typeface="Archivo"/>
                <a:sym typeface="Archivo"/>
              </a:rPr>
              <a:t> fades into background…</a:t>
            </a:r>
            <a:r>
              <a:rPr i="1" lang="en" sz="900">
                <a:solidFill>
                  <a:schemeClr val="lt1"/>
                </a:solidFill>
                <a:latin typeface="Archivo"/>
                <a:ea typeface="Archivo"/>
                <a:cs typeface="Archivo"/>
                <a:sym typeface="Archivo"/>
              </a:rPr>
              <a:t> </a:t>
            </a:r>
            <a:endParaRPr i="1" sz="900">
              <a:solidFill>
                <a:schemeClr val="lt1"/>
              </a:solidFill>
              <a:latin typeface="Archivo"/>
              <a:ea typeface="Archivo"/>
              <a:cs typeface="Archivo"/>
              <a:sym typeface="Archivo"/>
            </a:endParaRPr>
          </a:p>
        </p:txBody>
      </p:sp>
      <p:sp>
        <p:nvSpPr>
          <p:cNvPr id="145" name="Google Shape;145;p19"/>
          <p:cNvSpPr/>
          <p:nvPr/>
        </p:nvSpPr>
        <p:spPr>
          <a:xfrm>
            <a:off x="3209397" y="1451575"/>
            <a:ext cx="2725200" cy="2783100"/>
          </a:xfrm>
          <a:prstGeom prst="ellipse">
            <a:avLst/>
          </a:prstGeom>
          <a:solidFill>
            <a:schemeClr val="lt2"/>
          </a:solidFill>
          <a:ln>
            <a:noFill/>
          </a:ln>
        </p:spPr>
        <p:txBody>
          <a:bodyPr anchorCtr="0" anchor="ctr" bIns="0" lIns="0" spcFirstLastPara="1" rIns="0" wrap="square" tIns="0">
            <a:noAutofit/>
          </a:bodyPr>
          <a:lstStyle/>
          <a:p>
            <a:pPr indent="0" lvl="0" marL="0" rtl="0" algn="ctr">
              <a:spcBef>
                <a:spcPts val="0"/>
              </a:spcBef>
              <a:spcAft>
                <a:spcPts val="0"/>
              </a:spcAft>
              <a:buNone/>
            </a:pPr>
            <a:br>
              <a:rPr b="1" lang="en" sz="1200">
                <a:latin typeface="Archivo"/>
                <a:ea typeface="Archivo"/>
                <a:cs typeface="Archivo"/>
                <a:sym typeface="Archivo"/>
              </a:rPr>
            </a:br>
            <a:r>
              <a:rPr b="1" lang="en" sz="1200">
                <a:latin typeface="Archivo"/>
                <a:ea typeface="Archivo"/>
                <a:cs typeface="Archivo"/>
                <a:sym typeface="Archivo"/>
              </a:rPr>
              <a:t>🔮</a:t>
            </a:r>
            <a:r>
              <a:rPr b="1" lang="en" sz="1000">
                <a:latin typeface="Archivo"/>
                <a:ea typeface="Archivo"/>
                <a:cs typeface="Archivo"/>
                <a:sym typeface="Archivo"/>
              </a:rPr>
              <a:t> </a:t>
            </a:r>
            <a:r>
              <a:rPr b="1" lang="en" sz="1200">
                <a:latin typeface="Archivo"/>
                <a:ea typeface="Archivo"/>
                <a:cs typeface="Archivo"/>
                <a:sym typeface="Archivo"/>
              </a:rPr>
              <a:t>Designed with the Consumer Community – Building what people want</a:t>
            </a:r>
            <a:br>
              <a:rPr lang="en" sz="1200">
                <a:latin typeface="Archivo"/>
                <a:ea typeface="Archivo"/>
                <a:cs typeface="Archivo"/>
                <a:sym typeface="Archivo"/>
              </a:rPr>
            </a:br>
            <a:br>
              <a:rPr lang="en" sz="1200">
                <a:latin typeface="Archivo"/>
                <a:ea typeface="Archivo"/>
                <a:cs typeface="Archivo"/>
                <a:sym typeface="Archivo"/>
              </a:rPr>
            </a:br>
            <a:r>
              <a:rPr lang="en" sz="900">
                <a:solidFill>
                  <a:schemeClr val="dk1"/>
                </a:solidFill>
                <a:latin typeface="Archivo"/>
                <a:ea typeface="Archivo"/>
                <a:cs typeface="Archivo"/>
                <a:sym typeface="Archivo"/>
              </a:rPr>
              <a:t>Two-way community conversation creates a passionate advocate group and ultimately builds a product consumers want</a:t>
            </a:r>
            <a:endParaRPr sz="900">
              <a:solidFill>
                <a:schemeClr val="dk1"/>
              </a:solidFill>
              <a:latin typeface="Archivo"/>
              <a:ea typeface="Archivo"/>
              <a:cs typeface="Archivo"/>
              <a:sym typeface="Archivo"/>
            </a:endParaRPr>
          </a:p>
          <a:p>
            <a:pPr indent="0" lvl="0" marL="0" rtl="0" algn="ctr">
              <a:spcBef>
                <a:spcPts val="0"/>
              </a:spcBef>
              <a:spcAft>
                <a:spcPts val="0"/>
              </a:spcAft>
              <a:buNone/>
            </a:pPr>
            <a:r>
              <a:t/>
            </a:r>
            <a:endParaRPr sz="1200">
              <a:latin typeface="Archivo"/>
              <a:ea typeface="Archivo"/>
              <a:cs typeface="Archivo"/>
              <a:sym typeface="Archivo"/>
            </a:endParaRPr>
          </a:p>
        </p:txBody>
      </p:sp>
      <p:sp>
        <p:nvSpPr>
          <p:cNvPr id="146" name="Google Shape;146;p19"/>
          <p:cNvSpPr/>
          <p:nvPr/>
        </p:nvSpPr>
        <p:spPr>
          <a:xfrm>
            <a:off x="706750" y="1767700"/>
            <a:ext cx="1714800" cy="204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latin typeface="Archivo"/>
                <a:ea typeface="Archivo"/>
                <a:cs typeface="Archivo"/>
                <a:sym typeface="Archivo"/>
              </a:rPr>
              <a:t>BUSINESS MODEL RE-INVENTION</a:t>
            </a:r>
            <a:endParaRPr b="1" sz="700">
              <a:latin typeface="Archivo"/>
              <a:ea typeface="Archivo"/>
              <a:cs typeface="Archivo"/>
              <a:sym typeface="Archivo"/>
            </a:endParaRPr>
          </a:p>
        </p:txBody>
      </p:sp>
      <p:sp>
        <p:nvSpPr>
          <p:cNvPr id="147" name="Google Shape;147;p19"/>
          <p:cNvSpPr/>
          <p:nvPr/>
        </p:nvSpPr>
        <p:spPr>
          <a:xfrm>
            <a:off x="3887100" y="1791525"/>
            <a:ext cx="1369800" cy="20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Archivo"/>
                <a:ea typeface="Archivo"/>
                <a:cs typeface="Archivo"/>
                <a:sym typeface="Archivo"/>
              </a:rPr>
              <a:t>CONSUMER CULTURE</a:t>
            </a:r>
            <a:endParaRPr b="1" sz="800">
              <a:latin typeface="Archivo"/>
              <a:ea typeface="Archivo"/>
              <a:cs typeface="Archivo"/>
              <a:sym typeface="Archivo"/>
            </a:endParaRPr>
          </a:p>
        </p:txBody>
      </p:sp>
      <p:sp>
        <p:nvSpPr>
          <p:cNvPr id="148" name="Google Shape;148;p19"/>
          <p:cNvSpPr/>
          <p:nvPr/>
        </p:nvSpPr>
        <p:spPr>
          <a:xfrm>
            <a:off x="6176153" y="1444125"/>
            <a:ext cx="2807400" cy="27357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1"/>
                </a:solidFill>
                <a:latin typeface="Archivo"/>
                <a:ea typeface="Archivo"/>
                <a:cs typeface="Archivo"/>
                <a:sym typeface="Archivo"/>
              </a:rPr>
              <a:t>🔥</a:t>
            </a:r>
            <a:r>
              <a:rPr b="1" lang="en">
                <a:solidFill>
                  <a:schemeClr val="lt1"/>
                </a:solidFill>
                <a:latin typeface="Archivo"/>
                <a:ea typeface="Archivo"/>
                <a:cs typeface="Archivo"/>
                <a:sym typeface="Archivo"/>
              </a:rPr>
              <a:t> Reach Gen Z and Millennials</a:t>
            </a:r>
            <a:br>
              <a:rPr lang="en" sz="1200">
                <a:solidFill>
                  <a:schemeClr val="lt1"/>
                </a:solidFill>
                <a:latin typeface="Archivo"/>
                <a:ea typeface="Archivo"/>
                <a:cs typeface="Archivo"/>
                <a:sym typeface="Archivo"/>
              </a:rPr>
            </a:br>
            <a:br>
              <a:rPr lang="en" sz="1200">
                <a:solidFill>
                  <a:schemeClr val="lt1"/>
                </a:solidFill>
                <a:latin typeface="Archivo"/>
                <a:ea typeface="Archivo"/>
                <a:cs typeface="Archivo"/>
                <a:sym typeface="Archivo"/>
              </a:rPr>
            </a:br>
            <a:r>
              <a:rPr lang="en" sz="900">
                <a:solidFill>
                  <a:schemeClr val="lt1"/>
                </a:solidFill>
                <a:latin typeface="Archivo"/>
                <a:ea typeface="Archivo"/>
                <a:cs typeface="Archivo"/>
                <a:sym typeface="Archivo"/>
              </a:rPr>
              <a:t>Low commitment, come-and-go game style, untethered to season dynamics</a:t>
            </a:r>
            <a:br>
              <a:rPr lang="en" sz="1200">
                <a:solidFill>
                  <a:schemeClr val="lt1"/>
                </a:solidFill>
                <a:latin typeface="Archivo"/>
                <a:ea typeface="Archivo"/>
                <a:cs typeface="Archivo"/>
                <a:sym typeface="Archivo"/>
              </a:rPr>
            </a:br>
            <a:br>
              <a:rPr lang="en" sz="1200">
                <a:solidFill>
                  <a:schemeClr val="lt1"/>
                </a:solidFill>
                <a:latin typeface="Archivo"/>
                <a:ea typeface="Archivo"/>
                <a:cs typeface="Archivo"/>
                <a:sym typeface="Archivo"/>
              </a:rPr>
            </a:br>
            <a:r>
              <a:rPr lang="en" sz="900">
                <a:solidFill>
                  <a:schemeClr val="lt1"/>
                </a:solidFill>
                <a:latin typeface="Archivo"/>
                <a:ea typeface="Archivo"/>
                <a:cs typeface="Archivo"/>
                <a:sym typeface="Archivo"/>
              </a:rPr>
              <a:t>Expression through digital presence (Roblox, Minecraft, Discord)</a:t>
            </a:r>
            <a:endParaRPr sz="900">
              <a:solidFill>
                <a:schemeClr val="lt1"/>
              </a:solidFill>
              <a:latin typeface="Archivo"/>
              <a:ea typeface="Archivo"/>
              <a:cs typeface="Archivo"/>
              <a:sym typeface="Archivo"/>
            </a:endParaRPr>
          </a:p>
        </p:txBody>
      </p:sp>
      <p:sp>
        <p:nvSpPr>
          <p:cNvPr id="149" name="Google Shape;149;p19"/>
          <p:cNvSpPr/>
          <p:nvPr/>
        </p:nvSpPr>
        <p:spPr>
          <a:xfrm>
            <a:off x="7070444" y="1791233"/>
            <a:ext cx="1018800" cy="204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Archivo"/>
                <a:ea typeface="Archivo"/>
                <a:cs typeface="Archivo"/>
                <a:sym typeface="Archivo"/>
              </a:rPr>
              <a:t>NEW AUDIENCE</a:t>
            </a:r>
            <a:endParaRPr b="1" sz="800">
              <a:latin typeface="Archivo"/>
              <a:ea typeface="Archivo"/>
              <a:cs typeface="Archivo"/>
              <a:sym typeface="Archivo"/>
            </a:endParaRPr>
          </a:p>
        </p:txBody>
      </p:sp>
      <p:sp>
        <p:nvSpPr>
          <p:cNvPr id="150" name="Google Shape;150;p19"/>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54" name="Shape 154"/>
        <p:cNvGrpSpPr/>
        <p:nvPr/>
      </p:nvGrpSpPr>
      <p:grpSpPr>
        <a:xfrm>
          <a:off x="0" y="0"/>
          <a:ext cx="0" cy="0"/>
          <a:chOff x="0" y="0"/>
          <a:chExt cx="0" cy="0"/>
        </a:xfrm>
      </p:grpSpPr>
      <p:sp>
        <p:nvSpPr>
          <p:cNvPr id="155" name="Google Shape;155;p20"/>
          <p:cNvSpPr/>
          <p:nvPr/>
        </p:nvSpPr>
        <p:spPr>
          <a:xfrm>
            <a:off x="0" y="4833125"/>
            <a:ext cx="9144000" cy="323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20"/>
          <p:cNvSpPr txBox="1"/>
          <p:nvPr>
            <p:ph idx="12" type="sldNum"/>
          </p:nvPr>
        </p:nvSpPr>
        <p:spPr>
          <a:xfrm>
            <a:off x="8548658" y="47978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800">
                <a:latin typeface="Archivo"/>
                <a:ea typeface="Archivo"/>
                <a:cs typeface="Archivo"/>
                <a:sym typeface="Archivo"/>
              </a:rPr>
              <a:t>‹#›</a:t>
            </a:fld>
            <a:endParaRPr b="1" sz="800">
              <a:latin typeface="Archivo"/>
              <a:ea typeface="Archivo"/>
              <a:cs typeface="Archivo"/>
              <a:sym typeface="Archivo"/>
            </a:endParaRPr>
          </a:p>
        </p:txBody>
      </p:sp>
      <p:pic>
        <p:nvPicPr>
          <p:cNvPr id="157" name="Google Shape;157;p20"/>
          <p:cNvPicPr preferRelativeResize="0"/>
          <p:nvPr/>
        </p:nvPicPr>
        <p:blipFill>
          <a:blip r:embed="rId3">
            <a:alphaModFix/>
          </a:blip>
          <a:stretch>
            <a:fillRect/>
          </a:stretch>
        </p:blipFill>
        <p:spPr>
          <a:xfrm>
            <a:off x="100850" y="4918276"/>
            <a:ext cx="913975" cy="152800"/>
          </a:xfrm>
          <a:prstGeom prst="rect">
            <a:avLst/>
          </a:prstGeom>
          <a:noFill/>
          <a:ln>
            <a:noFill/>
          </a:ln>
        </p:spPr>
      </p:pic>
      <p:sp>
        <p:nvSpPr>
          <p:cNvPr id="158" name="Google Shape;158;p20"/>
          <p:cNvSpPr txBox="1"/>
          <p:nvPr/>
        </p:nvSpPr>
        <p:spPr>
          <a:xfrm>
            <a:off x="842400" y="495275"/>
            <a:ext cx="7459200" cy="5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20">
                <a:solidFill>
                  <a:schemeClr val="dk1"/>
                </a:solidFill>
                <a:latin typeface="Archivo ExtraBold"/>
                <a:ea typeface="Archivo ExtraBold"/>
                <a:cs typeface="Archivo ExtraBold"/>
                <a:sym typeface="Archivo ExtraBold"/>
              </a:rPr>
              <a:t>Tapping into underserved mass-market emotions </a:t>
            </a:r>
            <a:endParaRPr sz="2120">
              <a:solidFill>
                <a:schemeClr val="dk1"/>
              </a:solidFill>
              <a:latin typeface="Archivo ExtraBold"/>
              <a:ea typeface="Archivo ExtraBold"/>
              <a:cs typeface="Archivo ExtraBold"/>
              <a:sym typeface="Archivo ExtraBold"/>
            </a:endParaRPr>
          </a:p>
        </p:txBody>
      </p:sp>
      <p:sp>
        <p:nvSpPr>
          <p:cNvPr id="159" name="Google Shape;159;p20"/>
          <p:cNvSpPr/>
          <p:nvPr/>
        </p:nvSpPr>
        <p:spPr>
          <a:xfrm>
            <a:off x="1086575" y="1461655"/>
            <a:ext cx="2142000" cy="2711100"/>
          </a:xfrm>
          <a:prstGeom prst="roundRect">
            <a:avLst>
              <a:gd fmla="val 7247"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br>
              <a:rPr b="1" lang="en" sz="1800">
                <a:latin typeface="Archivo"/>
                <a:ea typeface="Archivo"/>
                <a:cs typeface="Archivo"/>
                <a:sym typeface="Archivo"/>
              </a:rPr>
            </a:br>
            <a:endParaRPr b="1" sz="1800">
              <a:latin typeface="Archivo"/>
              <a:ea typeface="Archivo"/>
              <a:cs typeface="Archivo"/>
              <a:sym typeface="Archivo"/>
            </a:endParaRPr>
          </a:p>
          <a:p>
            <a:pPr indent="0" lvl="0" marL="0" rtl="0" algn="l">
              <a:spcBef>
                <a:spcPts val="0"/>
              </a:spcBef>
              <a:spcAft>
                <a:spcPts val="0"/>
              </a:spcAft>
              <a:buNone/>
            </a:pPr>
            <a:r>
              <a:rPr b="1" lang="en" sz="1800">
                <a:solidFill>
                  <a:schemeClr val="accent1"/>
                </a:solidFill>
                <a:latin typeface="Archivo"/>
                <a:ea typeface="Archivo"/>
                <a:cs typeface="Archivo"/>
                <a:sym typeface="Archivo"/>
              </a:rPr>
              <a:t>Collecting</a:t>
            </a:r>
            <a:br>
              <a:rPr lang="en">
                <a:latin typeface="Archivo"/>
                <a:ea typeface="Archivo"/>
                <a:cs typeface="Archivo"/>
                <a:sym typeface="Archivo"/>
              </a:rPr>
            </a:br>
            <a:br>
              <a:rPr lang="en">
                <a:latin typeface="Archivo"/>
                <a:ea typeface="Archivo"/>
                <a:cs typeface="Archivo"/>
                <a:sym typeface="Archivo"/>
              </a:rPr>
            </a:br>
            <a:r>
              <a:rPr lang="en" sz="900">
                <a:latin typeface="Archivo"/>
                <a:ea typeface="Archivo"/>
                <a:cs typeface="Archivo"/>
                <a:sym typeface="Archivo"/>
              </a:rPr>
              <a:t>Remember that feeling of having a legendary keeper in your traditional league? Why not have that feeling all the time?</a:t>
            </a:r>
            <a:br>
              <a:rPr lang="en" sz="900">
                <a:latin typeface="Archivo"/>
                <a:ea typeface="Archivo"/>
                <a:cs typeface="Archivo"/>
                <a:sym typeface="Archivo"/>
              </a:rPr>
            </a:br>
            <a:br>
              <a:rPr lang="en" sz="900">
                <a:latin typeface="Archivo"/>
                <a:ea typeface="Archivo"/>
                <a:cs typeface="Archivo"/>
                <a:sym typeface="Archivo"/>
              </a:rPr>
            </a:br>
            <a:r>
              <a:rPr lang="en" sz="900">
                <a:latin typeface="Archivo"/>
                <a:ea typeface="Archivo"/>
                <a:cs typeface="Archivo"/>
                <a:sym typeface="Archivo"/>
              </a:rPr>
              <a:t>Remember those trading cards  – sports, Pokemon, Magic Gathering, you name it – you used to love and collect? </a:t>
            </a:r>
            <a:endParaRPr sz="900">
              <a:latin typeface="Archivo"/>
              <a:ea typeface="Archivo"/>
              <a:cs typeface="Archivo"/>
              <a:sym typeface="Archivo"/>
            </a:endParaRPr>
          </a:p>
          <a:p>
            <a:pPr indent="0" lvl="0" marL="0" rtl="0" algn="ctr">
              <a:spcBef>
                <a:spcPts val="0"/>
              </a:spcBef>
              <a:spcAft>
                <a:spcPts val="0"/>
              </a:spcAft>
              <a:buNone/>
            </a:pPr>
            <a:r>
              <a:t/>
            </a:r>
            <a:endParaRPr sz="900">
              <a:latin typeface="Archivo"/>
              <a:ea typeface="Archivo"/>
              <a:cs typeface="Archivo"/>
              <a:sym typeface="Archivo"/>
            </a:endParaRPr>
          </a:p>
          <a:p>
            <a:pPr indent="0" lvl="0" marL="0" rtl="0" algn="ctr">
              <a:spcBef>
                <a:spcPts val="0"/>
              </a:spcBef>
              <a:spcAft>
                <a:spcPts val="0"/>
              </a:spcAft>
              <a:buNone/>
            </a:pPr>
            <a:r>
              <a:t/>
            </a:r>
            <a:endParaRPr sz="900">
              <a:latin typeface="Archivo"/>
              <a:ea typeface="Archivo"/>
              <a:cs typeface="Archivo"/>
              <a:sym typeface="Archivo"/>
            </a:endParaRPr>
          </a:p>
        </p:txBody>
      </p:sp>
      <p:sp>
        <p:nvSpPr>
          <p:cNvPr id="160" name="Google Shape;160;p20"/>
          <p:cNvSpPr/>
          <p:nvPr/>
        </p:nvSpPr>
        <p:spPr>
          <a:xfrm>
            <a:off x="3487823" y="1461655"/>
            <a:ext cx="2142000" cy="2711100"/>
          </a:xfrm>
          <a:prstGeom prst="roundRect">
            <a:avLst>
              <a:gd fmla="val 7247"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latin typeface="Archivo"/>
              <a:ea typeface="Archivo"/>
              <a:cs typeface="Archivo"/>
              <a:sym typeface="Archivo"/>
            </a:endParaRPr>
          </a:p>
          <a:p>
            <a:pPr indent="0" lvl="0" marL="0" rtl="0" algn="ctr">
              <a:spcBef>
                <a:spcPts val="0"/>
              </a:spcBef>
              <a:spcAft>
                <a:spcPts val="0"/>
              </a:spcAft>
              <a:buNone/>
            </a:pPr>
            <a:r>
              <a:t/>
            </a:r>
            <a:endParaRPr b="1" sz="1800">
              <a:latin typeface="Archivo"/>
              <a:ea typeface="Archivo"/>
              <a:cs typeface="Archivo"/>
              <a:sym typeface="Archivo"/>
            </a:endParaRPr>
          </a:p>
          <a:p>
            <a:pPr indent="0" lvl="0" marL="0" rtl="0" algn="l">
              <a:spcBef>
                <a:spcPts val="0"/>
              </a:spcBef>
              <a:spcAft>
                <a:spcPts val="0"/>
              </a:spcAft>
              <a:buNone/>
            </a:pPr>
            <a:r>
              <a:rPr b="1" lang="en" sz="1800">
                <a:solidFill>
                  <a:schemeClr val="accent1"/>
                </a:solidFill>
                <a:latin typeface="Archivo"/>
                <a:ea typeface="Archivo"/>
                <a:cs typeface="Archivo"/>
                <a:sym typeface="Archivo"/>
              </a:rPr>
              <a:t>Sports Knowledge</a:t>
            </a:r>
            <a:br>
              <a:rPr lang="en">
                <a:latin typeface="Archivo"/>
                <a:ea typeface="Archivo"/>
                <a:cs typeface="Archivo"/>
                <a:sym typeface="Archivo"/>
              </a:rPr>
            </a:br>
            <a:br>
              <a:rPr lang="en">
                <a:latin typeface="Archivo"/>
                <a:ea typeface="Archivo"/>
                <a:cs typeface="Archivo"/>
                <a:sym typeface="Archivo"/>
              </a:rPr>
            </a:br>
            <a:r>
              <a:rPr lang="en" sz="900">
                <a:latin typeface="Archivo"/>
                <a:ea typeface="Archivo"/>
                <a:cs typeface="Archivo"/>
                <a:sym typeface="Archivo"/>
              </a:rPr>
              <a:t>Flex your sports knowledge – buy them at the right times, or construct the right team – unlike an unlucky Fantasy draft –  </a:t>
            </a:r>
            <a:r>
              <a:rPr i="1" lang="en" sz="900">
                <a:latin typeface="Archivo"/>
                <a:ea typeface="Archivo"/>
                <a:cs typeface="Archivo"/>
                <a:sym typeface="Archivo"/>
              </a:rPr>
              <a:t>every day is draft day.</a:t>
            </a:r>
            <a:endParaRPr i="1" sz="900">
              <a:latin typeface="Archivo"/>
              <a:ea typeface="Archivo"/>
              <a:cs typeface="Archivo"/>
              <a:sym typeface="Archivo"/>
            </a:endParaRPr>
          </a:p>
          <a:p>
            <a:pPr indent="0" lvl="0" marL="0" rtl="0" algn="ctr">
              <a:spcBef>
                <a:spcPts val="0"/>
              </a:spcBef>
              <a:spcAft>
                <a:spcPts val="0"/>
              </a:spcAft>
              <a:buNone/>
            </a:pPr>
            <a:r>
              <a:t/>
            </a:r>
            <a:endParaRPr sz="900">
              <a:latin typeface="Archivo"/>
              <a:ea typeface="Archivo"/>
              <a:cs typeface="Archivo"/>
              <a:sym typeface="Archivo"/>
            </a:endParaRPr>
          </a:p>
          <a:p>
            <a:pPr indent="0" lvl="0" marL="0" rtl="0" algn="ctr">
              <a:spcBef>
                <a:spcPts val="0"/>
              </a:spcBef>
              <a:spcAft>
                <a:spcPts val="0"/>
              </a:spcAft>
              <a:buNone/>
            </a:pPr>
            <a:r>
              <a:t/>
            </a:r>
            <a:endParaRPr sz="900">
              <a:latin typeface="Archivo"/>
              <a:ea typeface="Archivo"/>
              <a:cs typeface="Archivo"/>
              <a:sym typeface="Archivo"/>
            </a:endParaRPr>
          </a:p>
        </p:txBody>
      </p:sp>
      <p:sp>
        <p:nvSpPr>
          <p:cNvPr id="161" name="Google Shape;161;p20"/>
          <p:cNvSpPr/>
          <p:nvPr/>
        </p:nvSpPr>
        <p:spPr>
          <a:xfrm>
            <a:off x="5852900" y="1440950"/>
            <a:ext cx="2238300" cy="2711100"/>
          </a:xfrm>
          <a:prstGeom prst="roundRect">
            <a:avLst>
              <a:gd fmla="val 7247" name="adj"/>
            </a:avLst>
          </a:prstGeom>
          <a:solidFill>
            <a:schemeClr val="lt1"/>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br>
              <a:rPr b="1" lang="en" sz="1800">
                <a:latin typeface="Archivo"/>
                <a:ea typeface="Archivo"/>
                <a:cs typeface="Archivo"/>
                <a:sym typeface="Archivo"/>
              </a:rPr>
            </a:br>
            <a:endParaRPr b="1" sz="1800">
              <a:latin typeface="Archivo"/>
              <a:ea typeface="Archivo"/>
              <a:cs typeface="Archivo"/>
              <a:sym typeface="Archivo"/>
            </a:endParaRPr>
          </a:p>
          <a:p>
            <a:pPr indent="0" lvl="0" marL="0" rtl="0" algn="l">
              <a:spcBef>
                <a:spcPts val="0"/>
              </a:spcBef>
              <a:spcAft>
                <a:spcPts val="0"/>
              </a:spcAft>
              <a:buNone/>
            </a:pPr>
            <a:r>
              <a:rPr b="1" lang="en" sz="1800">
                <a:solidFill>
                  <a:schemeClr val="accent1"/>
                </a:solidFill>
                <a:latin typeface="Archivo"/>
                <a:ea typeface="Archivo"/>
                <a:cs typeface="Archivo"/>
                <a:sym typeface="Archivo"/>
              </a:rPr>
              <a:t>Community</a:t>
            </a:r>
            <a:br>
              <a:rPr lang="en">
                <a:latin typeface="Archivo"/>
                <a:ea typeface="Archivo"/>
                <a:cs typeface="Archivo"/>
                <a:sym typeface="Archivo"/>
              </a:rPr>
            </a:br>
            <a:br>
              <a:rPr lang="en">
                <a:latin typeface="Archivo"/>
                <a:ea typeface="Archivo"/>
                <a:cs typeface="Archivo"/>
                <a:sym typeface="Archivo"/>
              </a:rPr>
            </a:br>
            <a:r>
              <a:rPr lang="en" sz="900">
                <a:latin typeface="Archivo"/>
                <a:ea typeface="Archivo"/>
                <a:cs typeface="Archivo"/>
                <a:sym typeface="Archivo"/>
              </a:rPr>
              <a:t>Be part of that exclusive club – the first group to have a voice in designing the next gen Fantasy platform</a:t>
            </a:r>
            <a:endParaRPr sz="900">
              <a:latin typeface="Archivo"/>
              <a:ea typeface="Archivo"/>
              <a:cs typeface="Archivo"/>
              <a:sym typeface="Archivo"/>
            </a:endParaRPr>
          </a:p>
        </p:txBody>
      </p:sp>
      <p:pic>
        <p:nvPicPr>
          <p:cNvPr id="162" name="Google Shape;162;p20"/>
          <p:cNvPicPr preferRelativeResize="0"/>
          <p:nvPr/>
        </p:nvPicPr>
        <p:blipFill>
          <a:blip r:embed="rId4">
            <a:alphaModFix/>
          </a:blip>
          <a:stretch>
            <a:fillRect/>
          </a:stretch>
        </p:blipFill>
        <p:spPr>
          <a:xfrm>
            <a:off x="1195950" y="1647775"/>
            <a:ext cx="469400" cy="469400"/>
          </a:xfrm>
          <a:prstGeom prst="rect">
            <a:avLst/>
          </a:prstGeom>
          <a:noFill/>
          <a:ln>
            <a:noFill/>
          </a:ln>
        </p:spPr>
      </p:pic>
      <p:pic>
        <p:nvPicPr>
          <p:cNvPr id="163" name="Google Shape;163;p20"/>
          <p:cNvPicPr preferRelativeResize="0"/>
          <p:nvPr/>
        </p:nvPicPr>
        <p:blipFill>
          <a:blip r:embed="rId5">
            <a:alphaModFix/>
          </a:blip>
          <a:stretch>
            <a:fillRect/>
          </a:stretch>
        </p:blipFill>
        <p:spPr>
          <a:xfrm>
            <a:off x="3630875" y="1685675"/>
            <a:ext cx="393600" cy="393600"/>
          </a:xfrm>
          <a:prstGeom prst="rect">
            <a:avLst/>
          </a:prstGeom>
          <a:noFill/>
          <a:ln>
            <a:noFill/>
          </a:ln>
        </p:spPr>
      </p:pic>
      <p:pic>
        <p:nvPicPr>
          <p:cNvPr id="164" name="Google Shape;164;p20"/>
          <p:cNvPicPr preferRelativeResize="0"/>
          <p:nvPr/>
        </p:nvPicPr>
        <p:blipFill>
          <a:blip r:embed="rId6">
            <a:alphaModFix/>
          </a:blip>
          <a:stretch>
            <a:fillRect/>
          </a:stretch>
        </p:blipFill>
        <p:spPr>
          <a:xfrm>
            <a:off x="5990000" y="1685675"/>
            <a:ext cx="393600" cy="393600"/>
          </a:xfrm>
          <a:prstGeom prst="rect">
            <a:avLst/>
          </a:prstGeom>
          <a:noFill/>
          <a:ln>
            <a:noFill/>
          </a:ln>
        </p:spPr>
      </p:pic>
      <p:sp>
        <p:nvSpPr>
          <p:cNvPr id="165" name="Google Shape;165;p20"/>
          <p:cNvSpPr txBox="1"/>
          <p:nvPr/>
        </p:nvSpPr>
        <p:spPr>
          <a:xfrm>
            <a:off x="3680400" y="4840763"/>
            <a:ext cx="1783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Archivo"/>
                <a:ea typeface="Archivo"/>
                <a:cs typeface="Archivo"/>
                <a:sym typeface="Archivo"/>
              </a:rPr>
              <a:t>VC Pitch Deck</a:t>
            </a:r>
            <a:endParaRPr sz="800">
              <a:solidFill>
                <a:srgbClr val="434343"/>
              </a:solidFill>
              <a:latin typeface="Archivo"/>
              <a:ea typeface="Archivo"/>
              <a:cs typeface="Archivo"/>
              <a:sym typeface="Ar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169" name="Shape 169"/>
        <p:cNvGrpSpPr/>
        <p:nvPr/>
      </p:nvGrpSpPr>
      <p:grpSpPr>
        <a:xfrm>
          <a:off x="0" y="0"/>
          <a:ext cx="0" cy="0"/>
          <a:chOff x="0" y="0"/>
          <a:chExt cx="0" cy="0"/>
        </a:xfrm>
      </p:grpSpPr>
      <p:pic>
        <p:nvPicPr>
          <p:cNvPr id="170" name="Google Shape;170;p21"/>
          <p:cNvPicPr preferRelativeResize="0"/>
          <p:nvPr/>
        </p:nvPicPr>
        <p:blipFill rotWithShape="1">
          <a:blip r:embed="rId3">
            <a:alphaModFix amt="30000"/>
          </a:blip>
          <a:srcRect b="4845" l="8347" r="8339" t="7365"/>
          <a:stretch/>
        </p:blipFill>
        <p:spPr>
          <a:xfrm rot="-5400000">
            <a:off x="-788300" y="788300"/>
            <a:ext cx="5177250" cy="3600650"/>
          </a:xfrm>
          <a:prstGeom prst="rect">
            <a:avLst/>
          </a:prstGeom>
          <a:noFill/>
          <a:ln>
            <a:noFill/>
          </a:ln>
        </p:spPr>
      </p:pic>
      <p:sp>
        <p:nvSpPr>
          <p:cNvPr id="171" name="Google Shape;171;p21"/>
          <p:cNvSpPr/>
          <p:nvPr/>
        </p:nvSpPr>
        <p:spPr>
          <a:xfrm>
            <a:off x="3569250" y="0"/>
            <a:ext cx="5574900" cy="5151900"/>
          </a:xfrm>
          <a:prstGeom prst="rect">
            <a:avLst/>
          </a:prstGeom>
          <a:gradFill>
            <a:gsLst>
              <a:gs pos="0">
                <a:srgbClr val="0491ED"/>
              </a:gs>
              <a:gs pos="100000">
                <a:srgbClr val="006CE3"/>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1"/>
          <p:cNvSpPr/>
          <p:nvPr/>
        </p:nvSpPr>
        <p:spPr>
          <a:xfrm>
            <a:off x="4983125" y="3882000"/>
            <a:ext cx="3719100" cy="638400"/>
          </a:xfrm>
          <a:prstGeom prst="roundRect">
            <a:avLst>
              <a:gd fmla="val 2539"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21"/>
          <p:cNvSpPr txBox="1"/>
          <p:nvPr/>
        </p:nvSpPr>
        <p:spPr>
          <a:xfrm>
            <a:off x="5227625" y="3958688"/>
            <a:ext cx="3719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434343"/>
                </a:solidFill>
                <a:latin typeface="Archivo Black"/>
                <a:ea typeface="Archivo Black"/>
                <a:cs typeface="Archivo Black"/>
                <a:sym typeface="Archivo Black"/>
              </a:rPr>
              <a:t>THE PRODUCT</a:t>
            </a:r>
            <a:endParaRPr sz="1477">
              <a:solidFill>
                <a:srgbClr val="434343"/>
              </a:solidFill>
              <a:latin typeface="Archivo Black"/>
              <a:ea typeface="Archivo Black"/>
              <a:cs typeface="Archivo Black"/>
              <a:sym typeface="Archivo Black"/>
            </a:endParaRPr>
          </a:p>
        </p:txBody>
      </p:sp>
      <p:pic>
        <p:nvPicPr>
          <p:cNvPr id="174" name="Google Shape;174;p21"/>
          <p:cNvPicPr preferRelativeResize="0"/>
          <p:nvPr/>
        </p:nvPicPr>
        <p:blipFill>
          <a:blip r:embed="rId4">
            <a:alphaModFix/>
          </a:blip>
          <a:stretch>
            <a:fillRect/>
          </a:stretch>
        </p:blipFill>
        <p:spPr>
          <a:xfrm>
            <a:off x="4134950" y="3666300"/>
            <a:ext cx="1092675" cy="1092675"/>
          </a:xfrm>
          <a:prstGeom prst="rect">
            <a:avLst/>
          </a:prstGeom>
          <a:noFill/>
          <a:ln>
            <a:noFill/>
          </a:ln>
        </p:spPr>
      </p:pic>
      <p:sp>
        <p:nvSpPr>
          <p:cNvPr id="175" name="Google Shape;175;p21"/>
          <p:cNvSpPr/>
          <p:nvPr/>
        </p:nvSpPr>
        <p:spPr>
          <a:xfrm rot="179252">
            <a:off x="3290288" y="-38275"/>
            <a:ext cx="500781" cy="5228332"/>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 name="Google Shape;176;p21"/>
          <p:cNvPicPr preferRelativeResize="0"/>
          <p:nvPr/>
        </p:nvPicPr>
        <p:blipFill>
          <a:blip r:embed="rId5">
            <a:alphaModFix/>
          </a:blip>
          <a:stretch>
            <a:fillRect/>
          </a:stretch>
        </p:blipFill>
        <p:spPr>
          <a:xfrm>
            <a:off x="699575" y="1174200"/>
            <a:ext cx="2020500" cy="2803500"/>
          </a:xfrm>
          <a:prstGeom prst="roundRect">
            <a:avLst>
              <a:gd fmla="val 4209" name="adj"/>
            </a:avLst>
          </a:prstGeom>
          <a:noFill/>
          <a:ln>
            <a:noFill/>
          </a:ln>
          <a:effectLst>
            <a:outerShdw blurRad="57150" rotWithShape="0" algn="bl" dir="5400000" dist="19050">
              <a:srgbClr val="000000">
                <a:alpha val="30000"/>
              </a:srgbClr>
            </a:outerShdw>
          </a:effectLst>
        </p:spPr>
      </p:pic>
      <p:pic>
        <p:nvPicPr>
          <p:cNvPr id="177" name="Google Shape;177;p21"/>
          <p:cNvPicPr preferRelativeResize="0"/>
          <p:nvPr/>
        </p:nvPicPr>
        <p:blipFill rotWithShape="1">
          <a:blip r:embed="rId6">
            <a:alphaModFix/>
          </a:blip>
          <a:srcRect b="62715" l="0" r="0" t="0"/>
          <a:stretch/>
        </p:blipFill>
        <p:spPr>
          <a:xfrm>
            <a:off x="699575" y="4154125"/>
            <a:ext cx="2020500" cy="1045425"/>
          </a:xfrm>
          <a:prstGeom prst="rect">
            <a:avLst/>
          </a:prstGeom>
          <a:noFill/>
          <a:ln>
            <a:noFill/>
          </a:ln>
          <a:effectLst>
            <a:outerShdw blurRad="57150" rotWithShape="0" algn="bl" dir="5400000" dist="19050">
              <a:srgbClr val="000000">
                <a:alpha val="30000"/>
              </a:srgbClr>
            </a:outerShdw>
          </a:effectLst>
        </p:spPr>
      </p:pic>
      <p:pic>
        <p:nvPicPr>
          <p:cNvPr id="178" name="Google Shape;178;p21"/>
          <p:cNvPicPr preferRelativeResize="0"/>
          <p:nvPr/>
        </p:nvPicPr>
        <p:blipFill rotWithShape="1">
          <a:blip r:embed="rId7">
            <a:alphaModFix/>
          </a:blip>
          <a:srcRect b="0" l="0" r="0" t="64415"/>
          <a:stretch/>
        </p:blipFill>
        <p:spPr>
          <a:xfrm>
            <a:off x="699575" y="0"/>
            <a:ext cx="2020500" cy="997774"/>
          </a:xfrm>
          <a:prstGeom prst="rect">
            <a:avLst/>
          </a:prstGeom>
          <a:noFill/>
          <a:ln>
            <a:noFill/>
          </a:ln>
          <a:effectLst>
            <a:outerShdw blurRad="57150" rotWithShape="0" algn="bl" dir="5400000" dist="19050">
              <a:srgbClr val="000000">
                <a:alpha val="30000"/>
              </a:srgbClr>
            </a:outerShdw>
          </a:effectLst>
        </p:spPr>
      </p:pic>
      <p:sp>
        <p:nvSpPr>
          <p:cNvPr id="179" name="Google Shape;179;p21"/>
          <p:cNvSpPr/>
          <p:nvPr/>
        </p:nvSpPr>
        <p:spPr>
          <a:xfrm>
            <a:off x="52276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21"/>
          <p:cNvSpPr/>
          <p:nvPr/>
        </p:nvSpPr>
        <p:spPr>
          <a:xfrm>
            <a:off x="53771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1"/>
          <p:cNvSpPr/>
          <p:nvPr/>
        </p:nvSpPr>
        <p:spPr>
          <a:xfrm>
            <a:off x="55267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21"/>
          <p:cNvSpPr/>
          <p:nvPr/>
        </p:nvSpPr>
        <p:spPr>
          <a:xfrm>
            <a:off x="567627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21"/>
          <p:cNvSpPr/>
          <p:nvPr/>
        </p:nvSpPr>
        <p:spPr>
          <a:xfrm>
            <a:off x="5825825" y="4621338"/>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 name="Google Shape;184;p21"/>
          <p:cNvSpPr txBox="1"/>
          <p:nvPr/>
        </p:nvSpPr>
        <p:spPr>
          <a:xfrm>
            <a:off x="6241625" y="4522950"/>
            <a:ext cx="77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Archivo"/>
                <a:ea typeface="Archivo"/>
                <a:cs typeface="Archivo"/>
                <a:sym typeface="Archivo"/>
              </a:rPr>
              <a:t>7 SLIDES</a:t>
            </a:r>
            <a:endParaRPr b="1" sz="800">
              <a:solidFill>
                <a:schemeClr val="lt1"/>
              </a:solidFill>
              <a:latin typeface="Archivo"/>
              <a:ea typeface="Archivo"/>
              <a:cs typeface="Archivo"/>
              <a:sym typeface="Archivo"/>
            </a:endParaRPr>
          </a:p>
        </p:txBody>
      </p:sp>
      <p:sp>
        <p:nvSpPr>
          <p:cNvPr id="185" name="Google Shape;185;p21"/>
          <p:cNvSpPr/>
          <p:nvPr/>
        </p:nvSpPr>
        <p:spPr>
          <a:xfrm>
            <a:off x="5975375" y="4621325"/>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 name="Google Shape;186;p21"/>
          <p:cNvSpPr/>
          <p:nvPr/>
        </p:nvSpPr>
        <p:spPr>
          <a:xfrm>
            <a:off x="6124925" y="4621350"/>
            <a:ext cx="111000" cy="1110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